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73" r:id="rId3"/>
    <p:sldId id="317" r:id="rId4"/>
    <p:sldId id="258" r:id="rId5"/>
    <p:sldId id="259" r:id="rId6"/>
    <p:sldId id="260" r:id="rId7"/>
    <p:sldId id="319" r:id="rId8"/>
    <p:sldId id="279" r:id="rId9"/>
    <p:sldId id="280" r:id="rId10"/>
    <p:sldId id="320" r:id="rId11"/>
    <p:sldId id="321" r:id="rId12"/>
    <p:sldId id="274" r:id="rId13"/>
    <p:sldId id="309" r:id="rId14"/>
    <p:sldId id="315" r:id="rId15"/>
    <p:sldId id="316" r:id="rId16"/>
    <p:sldId id="271" r:id="rId17"/>
    <p:sldId id="294" r:id="rId18"/>
    <p:sldId id="293" r:id="rId19"/>
    <p:sldId id="291" r:id="rId20"/>
    <p:sldId id="314" r:id="rId21"/>
    <p:sldId id="318" r:id="rId22"/>
    <p:sldId id="264" r:id="rId23"/>
    <p:sldId id="265" r:id="rId24"/>
    <p:sldId id="322" r:id="rId25"/>
    <p:sldId id="290" r:id="rId26"/>
    <p:sldId id="286" r:id="rId27"/>
    <p:sldId id="287" r:id="rId28"/>
    <p:sldId id="324" r:id="rId29"/>
    <p:sldId id="268" r:id="rId30"/>
    <p:sldId id="266" r:id="rId31"/>
    <p:sldId id="299" r:id="rId32"/>
    <p:sldId id="270" r:id="rId33"/>
    <p:sldId id="300" r:id="rId34"/>
    <p:sldId id="310" r:id="rId35"/>
    <p:sldId id="283" r:id="rId36"/>
    <p:sldId id="288" r:id="rId37"/>
    <p:sldId id="289" r:id="rId38"/>
    <p:sldId id="284" r:id="rId39"/>
    <p:sldId id="312" r:id="rId40"/>
    <p:sldId id="301" r:id="rId41"/>
    <p:sldId id="303" r:id="rId42"/>
    <p:sldId id="277" r:id="rId43"/>
    <p:sldId id="302" r:id="rId44"/>
    <p:sldId id="308" r:id="rId45"/>
    <p:sldId id="311" r:id="rId46"/>
    <p:sldId id="307" r:id="rId47"/>
    <p:sldId id="313" r:id="rId48"/>
    <p:sldId id="278" r:id="rId49"/>
    <p:sldId id="276" r:id="rId50"/>
    <p:sldId id="304" r:id="rId51"/>
    <p:sldId id="305" r:id="rId52"/>
    <p:sldId id="306" r:id="rId53"/>
    <p:sldId id="285" r:id="rId54"/>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9FDC8-DC49-4558-B7FE-BB562DFAD1C0}" v="313" dt="2022-05-01T22:13:11.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6" autoAdjust="0"/>
    <p:restoredTop sz="86404" autoAdjust="0"/>
  </p:normalViewPr>
  <p:slideViewPr>
    <p:cSldViewPr snapToGrid="0">
      <p:cViewPr varScale="1">
        <p:scale>
          <a:sx n="64" d="100"/>
          <a:sy n="64" d="100"/>
        </p:scale>
        <p:origin x="6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1859FDC8-DC49-4558-B7FE-BB562DFAD1C0}"/>
    <pc:docChg chg="custSel modSld">
      <pc:chgData name=" " userId="64a45951fa12f3ee" providerId="LiveId" clId="{1859FDC8-DC49-4558-B7FE-BB562DFAD1C0}" dt="2022-05-01T22:25:13.454" v="318"/>
      <pc:docMkLst>
        <pc:docMk/>
      </pc:docMkLst>
      <pc:sldChg chg="modSp mod">
        <pc:chgData name=" " userId="64a45951fa12f3ee" providerId="LiveId" clId="{1859FDC8-DC49-4558-B7FE-BB562DFAD1C0}" dt="2022-05-01T21:40:47.248" v="15" actId="2"/>
        <pc:sldMkLst>
          <pc:docMk/>
          <pc:sldMk cId="2961704433" sldId="265"/>
        </pc:sldMkLst>
        <pc:spChg chg="mod">
          <ac:chgData name=" " userId="64a45951fa12f3ee" providerId="LiveId" clId="{1859FDC8-DC49-4558-B7FE-BB562DFAD1C0}" dt="2022-05-01T21:40:42.717" v="14" actId="2"/>
          <ac:spMkLst>
            <pc:docMk/>
            <pc:sldMk cId="2961704433" sldId="265"/>
            <ac:spMk id="2" creationId="{DB948BB4-A27E-461E-BC2C-E0FE4F07FF78}"/>
          </ac:spMkLst>
        </pc:spChg>
        <pc:spChg chg="mod">
          <ac:chgData name=" " userId="64a45951fa12f3ee" providerId="LiveId" clId="{1859FDC8-DC49-4558-B7FE-BB562DFAD1C0}" dt="2022-05-01T21:40:47.248" v="15" actId="2"/>
          <ac:spMkLst>
            <pc:docMk/>
            <pc:sldMk cId="2961704433" sldId="265"/>
            <ac:spMk id="8" creationId="{D85EEA4B-2A66-46AC-AE89-8DE275D9EDEB}"/>
          </ac:spMkLst>
        </pc:spChg>
      </pc:sldChg>
      <pc:sldChg chg="modSp mod">
        <pc:chgData name=" " userId="64a45951fa12f3ee" providerId="LiveId" clId="{1859FDC8-DC49-4558-B7FE-BB562DFAD1C0}" dt="2022-05-01T22:17:47.722" v="314" actId="14100"/>
        <pc:sldMkLst>
          <pc:docMk/>
          <pc:sldMk cId="132159332" sldId="266"/>
        </pc:sldMkLst>
        <pc:picChg chg="mod">
          <ac:chgData name=" " userId="64a45951fa12f3ee" providerId="LiveId" clId="{1859FDC8-DC49-4558-B7FE-BB562DFAD1C0}" dt="2022-05-01T22:17:47.722" v="314" actId="14100"/>
          <ac:picMkLst>
            <pc:docMk/>
            <pc:sldMk cId="132159332" sldId="266"/>
            <ac:picMk id="9" creationId="{2BAE8B24-5B61-4532-87ED-BB65DC13798A}"/>
          </ac:picMkLst>
        </pc:picChg>
      </pc:sldChg>
      <pc:sldChg chg="delSp modSp mod">
        <pc:chgData name=" " userId="64a45951fa12f3ee" providerId="LiveId" clId="{1859FDC8-DC49-4558-B7FE-BB562DFAD1C0}" dt="2022-05-01T22:13:17.776" v="293" actId="1076"/>
        <pc:sldMkLst>
          <pc:docMk/>
          <pc:sldMk cId="3435748557" sldId="271"/>
        </pc:sldMkLst>
        <pc:spChg chg="del">
          <ac:chgData name=" " userId="64a45951fa12f3ee" providerId="LiveId" clId="{1859FDC8-DC49-4558-B7FE-BB562DFAD1C0}" dt="2022-05-01T21:56:54.024" v="35" actId="478"/>
          <ac:spMkLst>
            <pc:docMk/>
            <pc:sldMk cId="3435748557" sldId="271"/>
            <ac:spMk id="9" creationId="{ABD03140-C1E4-42D0-93DB-765E68AABBBF}"/>
          </ac:spMkLst>
        </pc:spChg>
        <pc:graphicFrameChg chg="mod modGraphic">
          <ac:chgData name=" " userId="64a45951fa12f3ee" providerId="LiveId" clId="{1859FDC8-DC49-4558-B7FE-BB562DFAD1C0}" dt="2022-05-01T22:13:11.285" v="292" actId="255"/>
          <ac:graphicFrameMkLst>
            <pc:docMk/>
            <pc:sldMk cId="3435748557" sldId="271"/>
            <ac:graphicFrameMk id="7" creationId="{CD8DBDEC-DA54-4171-96C7-E81CDAAEFFF9}"/>
          </ac:graphicFrameMkLst>
        </pc:graphicFrameChg>
        <pc:picChg chg="mod">
          <ac:chgData name=" " userId="64a45951fa12f3ee" providerId="LiveId" clId="{1859FDC8-DC49-4558-B7FE-BB562DFAD1C0}" dt="2022-05-01T22:13:17.776" v="293" actId="1076"/>
          <ac:picMkLst>
            <pc:docMk/>
            <pc:sldMk cId="3435748557" sldId="271"/>
            <ac:picMk id="4" creationId="{32CF9C4A-98CA-48D3-A52C-EF250B97AC8B}"/>
          </ac:picMkLst>
        </pc:picChg>
      </pc:sldChg>
      <pc:sldChg chg="modSp">
        <pc:chgData name=" " userId="64a45951fa12f3ee" providerId="LiveId" clId="{1859FDC8-DC49-4558-B7FE-BB562DFAD1C0}" dt="2022-05-01T21:40:01.355" v="8" actId="2"/>
        <pc:sldMkLst>
          <pc:docMk/>
          <pc:sldMk cId="3390316794" sldId="274"/>
        </pc:sldMkLst>
        <pc:graphicFrameChg chg="mod">
          <ac:chgData name=" " userId="64a45951fa12f3ee" providerId="LiveId" clId="{1859FDC8-DC49-4558-B7FE-BB562DFAD1C0}" dt="2022-05-01T21:40:01.355" v="8" actId="2"/>
          <ac:graphicFrameMkLst>
            <pc:docMk/>
            <pc:sldMk cId="3390316794" sldId="274"/>
            <ac:graphicFrameMk id="79" creationId="{D858940D-5588-BDD7-1F8B-3898D0DAC7D3}"/>
          </ac:graphicFrameMkLst>
        </pc:graphicFrameChg>
      </pc:sldChg>
      <pc:sldChg chg="modSp mod delCm">
        <pc:chgData name=" " userId="64a45951fa12f3ee" providerId="LiveId" clId="{1859FDC8-DC49-4558-B7FE-BB562DFAD1C0}" dt="2022-05-01T21:39:55.664" v="6" actId="2"/>
        <pc:sldMkLst>
          <pc:docMk/>
          <pc:sldMk cId="2153999955" sldId="280"/>
        </pc:sldMkLst>
        <pc:spChg chg="mod">
          <ac:chgData name=" " userId="64a45951fa12f3ee" providerId="LiveId" clId="{1859FDC8-DC49-4558-B7FE-BB562DFAD1C0}" dt="2022-05-01T21:39:55.664" v="6" actId="2"/>
          <ac:spMkLst>
            <pc:docMk/>
            <pc:sldMk cId="2153999955" sldId="280"/>
            <ac:spMk id="2" creationId="{72E7B5D2-12D6-4C97-884B-24A361689B78}"/>
          </ac:spMkLst>
        </pc:spChg>
      </pc:sldChg>
      <pc:sldChg chg="modSp mod delCm">
        <pc:chgData name=" " userId="64a45951fa12f3ee" providerId="LiveId" clId="{1859FDC8-DC49-4558-B7FE-BB562DFAD1C0}" dt="2022-05-01T21:38:59.794" v="1" actId="313"/>
        <pc:sldMkLst>
          <pc:docMk/>
          <pc:sldMk cId="506005917" sldId="284"/>
        </pc:sldMkLst>
        <pc:spChg chg="mod">
          <ac:chgData name=" " userId="64a45951fa12f3ee" providerId="LiveId" clId="{1859FDC8-DC49-4558-B7FE-BB562DFAD1C0}" dt="2022-05-01T21:38:59.794" v="1" actId="313"/>
          <ac:spMkLst>
            <pc:docMk/>
            <pc:sldMk cId="506005917" sldId="284"/>
            <ac:spMk id="3" creationId="{B9BDC3F7-99E4-4ECB-8B51-317386B00A2F}"/>
          </ac:spMkLst>
        </pc:spChg>
      </pc:sldChg>
      <pc:sldChg chg="modSp mod">
        <pc:chgData name=" " userId="64a45951fa12f3ee" providerId="LiveId" clId="{1859FDC8-DC49-4558-B7FE-BB562DFAD1C0}" dt="2022-05-01T22:17:15.531" v="313" actId="15"/>
        <pc:sldMkLst>
          <pc:docMk/>
          <pc:sldMk cId="1695467201" sldId="288"/>
        </pc:sldMkLst>
        <pc:spChg chg="mod">
          <ac:chgData name=" " userId="64a45951fa12f3ee" providerId="LiveId" clId="{1859FDC8-DC49-4558-B7FE-BB562DFAD1C0}" dt="2022-05-01T22:17:15.531" v="313" actId="15"/>
          <ac:spMkLst>
            <pc:docMk/>
            <pc:sldMk cId="1695467201" sldId="288"/>
            <ac:spMk id="3" creationId="{AC88BF85-2BDB-489A-9CBD-7AD8072BDF60}"/>
          </ac:spMkLst>
        </pc:spChg>
      </pc:sldChg>
      <pc:sldChg chg="delCm">
        <pc:chgData name=" " userId="64a45951fa12f3ee" providerId="LiveId" clId="{1859FDC8-DC49-4558-B7FE-BB562DFAD1C0}" dt="2022-05-01T22:24:38.481" v="315"/>
        <pc:sldMkLst>
          <pc:docMk/>
          <pc:sldMk cId="1809108720" sldId="293"/>
        </pc:sldMkLst>
      </pc:sldChg>
      <pc:sldChg chg="modSp mod delCm">
        <pc:chgData name=" " userId="64a45951fa12f3ee" providerId="LiveId" clId="{1859FDC8-DC49-4558-B7FE-BB562DFAD1C0}" dt="2022-05-01T21:39:10.644" v="3" actId="2"/>
        <pc:sldMkLst>
          <pc:docMk/>
          <pc:sldMk cId="2337892122" sldId="301"/>
        </pc:sldMkLst>
        <pc:spChg chg="mod">
          <ac:chgData name=" " userId="64a45951fa12f3ee" providerId="LiveId" clId="{1859FDC8-DC49-4558-B7FE-BB562DFAD1C0}" dt="2022-05-01T21:39:10.644" v="3" actId="2"/>
          <ac:spMkLst>
            <pc:docMk/>
            <pc:sldMk cId="2337892122" sldId="301"/>
            <ac:spMk id="2" creationId="{F427E2BF-3E67-4220-8417-E4AAD61475A7}"/>
          </ac:spMkLst>
        </pc:spChg>
      </pc:sldChg>
      <pc:sldChg chg="modSp mod">
        <pc:chgData name=" " userId="64a45951fa12f3ee" providerId="LiveId" clId="{1859FDC8-DC49-4558-B7FE-BB562DFAD1C0}" dt="2022-05-01T21:39:16.541" v="4" actId="2"/>
        <pc:sldMkLst>
          <pc:docMk/>
          <pc:sldMk cId="1016825410" sldId="302"/>
        </pc:sldMkLst>
        <pc:spChg chg="mod">
          <ac:chgData name=" " userId="64a45951fa12f3ee" providerId="LiveId" clId="{1859FDC8-DC49-4558-B7FE-BB562DFAD1C0}" dt="2022-05-01T21:39:16.541" v="4" actId="2"/>
          <ac:spMkLst>
            <pc:docMk/>
            <pc:sldMk cId="1016825410" sldId="302"/>
            <ac:spMk id="2" creationId="{F4CCB38F-955F-4D78-BB38-82465D161344}"/>
          </ac:spMkLst>
        </pc:spChg>
      </pc:sldChg>
      <pc:sldChg chg="modSp mod">
        <pc:chgData name=" " userId="64a45951fa12f3ee" providerId="LiveId" clId="{1859FDC8-DC49-4558-B7FE-BB562DFAD1C0}" dt="2022-05-01T22:15:16.116" v="301" actId="12"/>
        <pc:sldMkLst>
          <pc:docMk/>
          <pc:sldMk cId="2974012148" sldId="304"/>
        </pc:sldMkLst>
        <pc:spChg chg="mod">
          <ac:chgData name=" " userId="64a45951fa12f3ee" providerId="LiveId" clId="{1859FDC8-DC49-4558-B7FE-BB562DFAD1C0}" dt="2022-05-01T22:15:16.116" v="301" actId="12"/>
          <ac:spMkLst>
            <pc:docMk/>
            <pc:sldMk cId="2974012148" sldId="304"/>
            <ac:spMk id="3" creationId="{36721AF4-1594-40A9-AB34-AD6BB608B7F3}"/>
          </ac:spMkLst>
        </pc:spChg>
      </pc:sldChg>
      <pc:sldChg chg="modSp mod">
        <pc:chgData name=" " userId="64a45951fa12f3ee" providerId="LiveId" clId="{1859FDC8-DC49-4558-B7FE-BB562DFAD1C0}" dt="2022-05-01T22:15:23.020" v="303" actId="27636"/>
        <pc:sldMkLst>
          <pc:docMk/>
          <pc:sldMk cId="1191012399" sldId="305"/>
        </pc:sldMkLst>
        <pc:spChg chg="mod">
          <ac:chgData name=" " userId="64a45951fa12f3ee" providerId="LiveId" clId="{1859FDC8-DC49-4558-B7FE-BB562DFAD1C0}" dt="2022-05-01T22:15:23.020" v="303" actId="27636"/>
          <ac:spMkLst>
            <pc:docMk/>
            <pc:sldMk cId="1191012399" sldId="305"/>
            <ac:spMk id="3" creationId="{1D9A9E5D-C748-43B6-B95C-1CA65DE1F3CE}"/>
          </ac:spMkLst>
        </pc:spChg>
      </pc:sldChg>
      <pc:sldChg chg="modSp mod">
        <pc:chgData name=" " userId="64a45951fa12f3ee" providerId="LiveId" clId="{1859FDC8-DC49-4558-B7FE-BB562DFAD1C0}" dt="2022-05-01T22:15:53.200" v="305" actId="1076"/>
        <pc:sldMkLst>
          <pc:docMk/>
          <pc:sldMk cId="4240496984" sldId="306"/>
        </pc:sldMkLst>
        <pc:spChg chg="mod">
          <ac:chgData name=" " userId="64a45951fa12f3ee" providerId="LiveId" clId="{1859FDC8-DC49-4558-B7FE-BB562DFAD1C0}" dt="2022-05-01T22:15:49.571" v="304" actId="1076"/>
          <ac:spMkLst>
            <pc:docMk/>
            <pc:sldMk cId="4240496984" sldId="306"/>
            <ac:spMk id="7" creationId="{D7258E15-AAED-4BF9-8968-515DEEF962F4}"/>
          </ac:spMkLst>
        </pc:spChg>
        <pc:picChg chg="mod">
          <ac:chgData name=" " userId="64a45951fa12f3ee" providerId="LiveId" clId="{1859FDC8-DC49-4558-B7FE-BB562DFAD1C0}" dt="2022-05-01T22:15:53.200" v="305" actId="1076"/>
          <ac:picMkLst>
            <pc:docMk/>
            <pc:sldMk cId="4240496984" sldId="306"/>
            <ac:picMk id="6" creationId="{D87D04D0-AE8D-4F08-A0B6-3FB2F5B081D5}"/>
          </ac:picMkLst>
        </pc:picChg>
      </pc:sldChg>
      <pc:sldChg chg="delCm">
        <pc:chgData name=" " userId="64a45951fa12f3ee" providerId="LiveId" clId="{1859FDC8-DC49-4558-B7FE-BB562DFAD1C0}" dt="2022-05-01T22:25:04.707" v="317"/>
        <pc:sldMkLst>
          <pc:docMk/>
          <pc:sldMk cId="2872244784" sldId="307"/>
        </pc:sldMkLst>
      </pc:sldChg>
      <pc:sldChg chg="modSp">
        <pc:chgData name=" " userId="64a45951fa12f3ee" providerId="LiveId" clId="{1859FDC8-DC49-4558-B7FE-BB562DFAD1C0}" dt="2022-05-01T21:40:07.416" v="10" actId="2"/>
        <pc:sldMkLst>
          <pc:docMk/>
          <pc:sldMk cId="3978746967" sldId="309"/>
        </pc:sldMkLst>
        <pc:graphicFrameChg chg="mod">
          <ac:chgData name=" " userId="64a45951fa12f3ee" providerId="LiveId" clId="{1859FDC8-DC49-4558-B7FE-BB562DFAD1C0}" dt="2022-05-01T21:40:07.416" v="10" actId="2"/>
          <ac:graphicFrameMkLst>
            <pc:docMk/>
            <pc:sldMk cId="3978746967" sldId="309"/>
            <ac:graphicFrameMk id="4" creationId="{A333E0AB-9CE6-42DD-BDB5-9FCC80B40813}"/>
          </ac:graphicFrameMkLst>
        </pc:graphicFrameChg>
      </pc:sldChg>
      <pc:sldChg chg="delCm">
        <pc:chgData name=" " userId="64a45951fa12f3ee" providerId="LiveId" clId="{1859FDC8-DC49-4558-B7FE-BB562DFAD1C0}" dt="2022-05-01T22:24:51.819" v="316"/>
        <pc:sldMkLst>
          <pc:docMk/>
          <pc:sldMk cId="3407360369" sldId="310"/>
        </pc:sldMkLst>
      </pc:sldChg>
      <pc:sldChg chg="modSp mod">
        <pc:chgData name=" " userId="64a45951fa12f3ee" providerId="LiveId" clId="{1859FDC8-DC49-4558-B7FE-BB562DFAD1C0}" dt="2022-05-01T22:16:56.168" v="312" actId="5793"/>
        <pc:sldMkLst>
          <pc:docMk/>
          <pc:sldMk cId="893131155" sldId="312"/>
        </pc:sldMkLst>
        <pc:spChg chg="mod">
          <ac:chgData name=" " userId="64a45951fa12f3ee" providerId="LiveId" clId="{1859FDC8-DC49-4558-B7FE-BB562DFAD1C0}" dt="2022-05-01T22:16:56.168" v="312" actId="5793"/>
          <ac:spMkLst>
            <pc:docMk/>
            <pc:sldMk cId="893131155" sldId="312"/>
            <ac:spMk id="2" creationId="{EBAC68D3-A640-45F5-B4EA-60DAF50E3B9B}"/>
          </ac:spMkLst>
        </pc:spChg>
      </pc:sldChg>
      <pc:sldChg chg="delCm">
        <pc:chgData name=" " userId="64a45951fa12f3ee" providerId="LiveId" clId="{1859FDC8-DC49-4558-B7FE-BB562DFAD1C0}" dt="2022-05-01T22:25:13.454" v="318"/>
        <pc:sldMkLst>
          <pc:docMk/>
          <pc:sldMk cId="747737671" sldId="313"/>
        </pc:sldMkLst>
      </pc:sldChg>
      <pc:sldChg chg="modSp mod delCm">
        <pc:chgData name=" " userId="64a45951fa12f3ee" providerId="LiveId" clId="{1859FDC8-DC49-4558-B7FE-BB562DFAD1C0}" dt="2022-05-01T22:13:43.555" v="299" actId="313"/>
        <pc:sldMkLst>
          <pc:docMk/>
          <pc:sldMk cId="763741413" sldId="314"/>
        </pc:sldMkLst>
        <pc:spChg chg="mod">
          <ac:chgData name=" " userId="64a45951fa12f3ee" providerId="LiveId" clId="{1859FDC8-DC49-4558-B7FE-BB562DFAD1C0}" dt="2022-05-01T22:13:43.555" v="299" actId="313"/>
          <ac:spMkLst>
            <pc:docMk/>
            <pc:sldMk cId="763741413" sldId="314"/>
            <ac:spMk id="3" creationId="{70B25443-310C-4EA1-BC9E-4CF0EB94DAB9}"/>
          </ac:spMkLst>
        </pc:spChg>
      </pc:sldChg>
      <pc:sldChg chg="modSp mod">
        <pc:chgData name=" " userId="64a45951fa12f3ee" providerId="LiveId" clId="{1859FDC8-DC49-4558-B7FE-BB562DFAD1C0}" dt="2022-05-01T21:40:10.809" v="11" actId="2"/>
        <pc:sldMkLst>
          <pc:docMk/>
          <pc:sldMk cId="274526865" sldId="316"/>
        </pc:sldMkLst>
        <pc:spChg chg="mod">
          <ac:chgData name=" " userId="64a45951fa12f3ee" providerId="LiveId" clId="{1859FDC8-DC49-4558-B7FE-BB562DFAD1C0}" dt="2022-05-01T21:40:10.809" v="11" actId="2"/>
          <ac:spMkLst>
            <pc:docMk/>
            <pc:sldMk cId="274526865" sldId="316"/>
            <ac:spMk id="2" creationId="{D8661634-6E5A-4264-9E28-5D19CB22654E}"/>
          </ac:spMkLst>
        </pc:spChg>
      </pc:sldChg>
      <pc:sldChg chg="modSp mod">
        <pc:chgData name=" " userId="64a45951fa12f3ee" providerId="LiveId" clId="{1859FDC8-DC49-4558-B7FE-BB562DFAD1C0}" dt="2022-05-01T21:39:58.564" v="7" actId="2"/>
        <pc:sldMkLst>
          <pc:docMk/>
          <pc:sldMk cId="2044091651" sldId="321"/>
        </pc:sldMkLst>
        <pc:spChg chg="mod">
          <ac:chgData name=" " userId="64a45951fa12f3ee" providerId="LiveId" clId="{1859FDC8-DC49-4558-B7FE-BB562DFAD1C0}" dt="2022-05-01T21:39:58.564" v="7" actId="2"/>
          <ac:spMkLst>
            <pc:docMk/>
            <pc:sldMk cId="2044091651" sldId="321"/>
            <ac:spMk id="2" creationId="{28A971D0-9B93-4E43-A0CC-8BF34E798E54}"/>
          </ac:spMkLst>
        </pc:spChg>
      </pc:sldChg>
      <pc:sldChg chg="modSp mod delCm">
        <pc:chgData name=" " userId="64a45951fa12f3ee" providerId="LiveId" clId="{1859FDC8-DC49-4558-B7FE-BB562DFAD1C0}" dt="2022-05-01T21:41:04.886" v="19" actId="313"/>
        <pc:sldMkLst>
          <pc:docMk/>
          <pc:sldMk cId="2443512940" sldId="322"/>
        </pc:sldMkLst>
        <pc:spChg chg="mod">
          <ac:chgData name=" " userId="64a45951fa12f3ee" providerId="LiveId" clId="{1859FDC8-DC49-4558-B7FE-BB562DFAD1C0}" dt="2022-05-01T21:41:04.886" v="19" actId="313"/>
          <ac:spMkLst>
            <pc:docMk/>
            <pc:sldMk cId="2443512940" sldId="322"/>
            <ac:spMk id="17" creationId="{330E6376-D346-9A3A-7BC7-69FCB666F0A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custT="1"/>
      <dgm:spPr/>
      <dgm:t>
        <a:bodyPr/>
        <a:lstStyle/>
        <a:p>
          <a:pPr>
            <a:lnSpc>
              <a:spcPct val="100000"/>
            </a:lnSpc>
          </a:pPr>
          <a:r>
            <a:rPr lang="en-US" sz="2000" dirty="0"/>
            <a:t>It is extremely relevant to all of us</a:t>
          </a:r>
        </a:p>
      </dgm:t>
    </dgm:pt>
    <dgm:pt modelId="{8F2211BA-7736-4929-B260-408408E1CCEA}" type="parTrans" cxnId="{A1E61EB5-52F6-4120-AF06-CB382DA4E27E}">
      <dgm:prSet/>
      <dgm:spPr/>
      <dgm:t>
        <a:bodyPr/>
        <a:lstStyle/>
        <a:p>
          <a:endParaRPr lang="en-US" sz="2800"/>
        </a:p>
      </dgm:t>
    </dgm:pt>
    <dgm:pt modelId="{0A644834-DA62-4881-B4BF-8089A047FFE1}" type="sibTrans" cxnId="{A1E61EB5-52F6-4120-AF06-CB382DA4E27E}">
      <dgm:prSet/>
      <dgm:spPr/>
      <dgm:t>
        <a:bodyPr/>
        <a:lstStyle/>
        <a:p>
          <a:endParaRPr lang="en-US" sz="2800"/>
        </a:p>
      </dgm:t>
    </dgm:pt>
    <dgm:pt modelId="{B14686FE-C41E-4906-9E3D-D9160B9E20E2}">
      <dgm:prSet custT="1"/>
      <dgm:spPr/>
      <dgm:t>
        <a:bodyPr/>
        <a:lstStyle/>
        <a:p>
          <a:pPr>
            <a:lnSpc>
              <a:spcPct val="100000"/>
            </a:lnSpc>
          </a:pPr>
          <a:r>
            <a:rPr lang="en-US" sz="2000"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sz="2800"/>
        </a:p>
      </dgm:t>
    </dgm:pt>
    <dgm:pt modelId="{0D3E3334-5745-4E3B-9217-3015F568D110}" type="sibTrans" cxnId="{71E65FFE-8658-4765-8335-CD740CD25A46}">
      <dgm:prSet/>
      <dgm:spPr/>
      <dgm:t>
        <a:bodyPr/>
        <a:lstStyle/>
        <a:p>
          <a:endParaRPr lang="en-US" sz="2800"/>
        </a:p>
      </dgm:t>
    </dgm:pt>
    <dgm:pt modelId="{F50B7FF6-C0AE-4D45-BA5A-B40D8418EBB6}">
      <dgm:prSet custT="1"/>
      <dgm:spPr/>
      <dgm:t>
        <a:bodyPr/>
        <a:lstStyle/>
        <a:p>
          <a:pPr>
            <a:lnSpc>
              <a:spcPct val="100000"/>
            </a:lnSpc>
          </a:pPr>
          <a:r>
            <a:rPr lang="en-US" sz="2000" dirty="0"/>
            <a:t>There are several columns in the data we can target for different types of analysis</a:t>
          </a:r>
        </a:p>
      </dgm:t>
    </dgm:pt>
    <dgm:pt modelId="{7C6EF91E-AE57-4688-9E34-EBE3A384D179}" type="parTrans" cxnId="{CFE6C87D-758A-4F4F-A279-F53CA78249B0}">
      <dgm:prSet/>
      <dgm:spPr/>
      <dgm:t>
        <a:bodyPr/>
        <a:lstStyle/>
        <a:p>
          <a:endParaRPr lang="en-US" sz="2800"/>
        </a:p>
      </dgm:t>
    </dgm:pt>
    <dgm:pt modelId="{F527D3D0-555C-4B95-AC51-C4BDA5238A8E}" type="sibTrans" cxnId="{CFE6C87D-758A-4F4F-A279-F53CA78249B0}">
      <dgm:prSet/>
      <dgm:spPr/>
      <dgm:t>
        <a:bodyPr/>
        <a:lstStyle/>
        <a:p>
          <a:endParaRPr lang="en-US" sz="2800"/>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custLinFactX="-84195" custLinFactNeighborX="-100000" custLinFactNeighborY="-169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custLinFactNeighborX="-75283" custLinFactNeighborY="-7504">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custLinFactX="43638" custLinFactNeighborX="100000" custLinFactNeighborY="120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custLinFactNeighborX="57033" custLinFactNeighborY="-1224">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custT="1"/>
      <dgm:spPr/>
      <dgm:t>
        <a:bodyPr/>
        <a:lstStyle/>
        <a:p>
          <a:r>
            <a:rPr lang="en-US" sz="1800" dirty="0"/>
            <a:t>Load the Preprocessed data: </a:t>
          </a:r>
        </a:p>
        <a:p>
          <a:r>
            <a:rPr lang="en-US" sz="1800" dirty="0"/>
            <a:t>Resources/US_Salary_Preprocessed_new_regions.csv </a:t>
          </a:r>
        </a:p>
        <a:p>
          <a:r>
            <a:rPr lang="en-US" sz="1800" dirty="0"/>
            <a:t>44,723 rows × 29 columns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sz="1800"/>
        </a:p>
      </dgm:t>
    </dgm:pt>
    <dgm:pt modelId="{7AC02F9D-69F0-4690-81D8-12D4696631CD}">
      <dgm:prSet custT="1"/>
      <dgm:spPr/>
      <dgm:t>
        <a:bodyPr/>
        <a:lstStyle/>
        <a:p>
          <a:pPr>
            <a:spcAft>
              <a:spcPct val="35000"/>
            </a:spcAft>
          </a:pPr>
          <a:r>
            <a:rPr lang="en-US" sz="1800" dirty="0"/>
            <a:t>Drop features that don't contribute much to model: </a:t>
          </a:r>
        </a:p>
        <a:p>
          <a:pPr>
            <a:spcAft>
              <a:spcPts val="0"/>
            </a:spcAft>
          </a:pPr>
          <a:r>
            <a:rPr lang="en-US" sz="1800" dirty="0"/>
            <a:t>Company 	Job title			Gender </a:t>
          </a:r>
        </a:p>
        <a:p>
          <a:pPr>
            <a:spcAft>
              <a:spcPts val="0"/>
            </a:spcAft>
          </a:pPr>
          <a:r>
            <a:rPr lang="en-US" sz="1800" dirty="0"/>
            <a:t>Race		Education 		dmaid		        cityid		rowNumber		timestamp</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sz="1800"/>
        </a:p>
      </dgm:t>
    </dgm:pt>
    <dgm:pt modelId="{4423D4E5-59D2-4A02-AEB7-10F4EB016403}">
      <dgm:prSet custT="1"/>
      <dgm:spPr/>
      <dgm:t>
        <a:bodyPr/>
        <a:lstStyle/>
        <a:p>
          <a:r>
            <a:rPr lang="en-US" sz="1800" dirty="0"/>
            <a:t>DataFrame (salaries_df) contains </a:t>
          </a:r>
        </a:p>
        <a:p>
          <a:r>
            <a:rPr lang="en-US" sz="1800" dirty="0"/>
            <a:t>Years of Experience, Years at company, Region and Salary Level </a:t>
          </a:r>
        </a:p>
        <a:p>
          <a:r>
            <a:rPr lang="en-US" sz="1800" dirty="0"/>
            <a:t>44, 723 </a:t>
          </a:r>
          <a:r>
            <a:rPr lang="en-US" sz="2000" dirty="0"/>
            <a:t>rows</a:t>
          </a:r>
          <a:r>
            <a:rPr lang="en-US" sz="1800" dirty="0"/>
            <a:t> but only 4 columns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sz="1800"/>
        </a:p>
      </dgm:t>
    </dgm:pt>
    <dgm:pt modelId="{7B9BE56B-8DDA-46B1-9B7E-265FFB22AAD0}">
      <dgm:prSet custT="1"/>
      <dgm:spPr/>
      <dgm:t>
        <a:bodyPr/>
        <a:lstStyle/>
        <a:p>
          <a:r>
            <a:rPr lang="en-US" sz="1800" dirty="0"/>
            <a:t>Remove output from features data: </a:t>
          </a:r>
        </a:p>
        <a:p>
          <a:r>
            <a:rPr lang="en-US" sz="1800" dirty="0"/>
            <a:t>	y = salaries_df.salary_level</a:t>
          </a:r>
        </a:p>
        <a:p>
          <a:r>
            <a:rPr lang="en-US" sz="1800" dirty="0"/>
            <a:t>	X = salaries_df.drop(columns=['salary_level'])</a:t>
          </a:r>
        </a:p>
      </dgm:t>
    </dgm:pt>
    <dgm:pt modelId="{F76B0C6C-AD2B-463E-AFD6-4FA75628447F}" type="parTrans" cxnId="{1802FE88-BD72-4DD4-8DA4-2E92EFB6DFA1}">
      <dgm:prSet/>
      <dgm:spPr/>
      <dgm:t>
        <a:bodyPr/>
        <a:lstStyle/>
        <a:p>
          <a:endParaRPr lang="en-US" sz="1800"/>
        </a:p>
      </dgm:t>
    </dgm:pt>
    <dgm:pt modelId="{F03F9049-DD3E-491F-BF6C-C744165B52AB}" type="sibTrans" cxnId="{1802FE88-BD72-4DD4-8DA4-2E92EFB6DFA1}">
      <dgm:prSet/>
      <dgm:spPr/>
      <dgm:t>
        <a:bodyPr/>
        <a:lstStyle/>
        <a:p>
          <a:endParaRPr lang="en-US" sz="1800"/>
        </a:p>
      </dgm:t>
    </dgm:pt>
    <dgm:pt modelId="{557868AB-DA54-43C9-A1F1-6F20A66D4E20}">
      <dgm:prSet custT="1"/>
      <dgm:spPr/>
      <dgm:t>
        <a:bodyPr/>
        <a:lstStyle/>
        <a:p>
          <a:r>
            <a:rPr lang="en-US" sz="1800" dirty="0"/>
            <a:t>View the new </a:t>
          </a:r>
          <a:r>
            <a:rPr lang="en-US" sz="2000" dirty="0"/>
            <a:t>DataFrame</a:t>
          </a:r>
          <a:r>
            <a:rPr lang="en-US" sz="1800" dirty="0"/>
            <a:t> in Pandas</a:t>
          </a:r>
        </a:p>
      </dgm:t>
    </dgm:pt>
    <dgm:pt modelId="{6590AB10-E875-4BE3-A558-0A5E393A8B86}" type="sibTrans" cxnId="{B82F406F-73D6-4E92-8B3A-B768A50E1841}">
      <dgm:prSet/>
      <dgm:spPr/>
      <dgm:t>
        <a:bodyPr/>
        <a:lstStyle/>
        <a:p>
          <a:endParaRPr lang="en-US" sz="1800"/>
        </a:p>
      </dgm:t>
    </dgm:pt>
    <dgm:pt modelId="{745278DB-C327-49FC-95EF-288154267C3D}" type="parTrans" cxnId="{B82F406F-73D6-4E92-8B3A-B768A50E1841}">
      <dgm:prSet/>
      <dgm:spPr/>
      <dgm:t>
        <a:bodyPr/>
        <a:lstStyle/>
        <a:p>
          <a:endParaRPr lang="en-US" sz="1800"/>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93706" custLinFactNeighborX="2670" custLinFactNeighborY="25429">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96105" custLinFactNeighborY="-46582">
        <dgm:presLayoutVars>
          <dgm:chMax val="0"/>
          <dgm:bulletEnabled val="1"/>
        </dgm:presLayoutVars>
      </dgm:prSet>
      <dgm:spPr/>
    </dgm:pt>
    <dgm:pt modelId="{4C20D837-8D3E-4B08-AB26-F5F604DF1FFA}" type="pres">
      <dgm:prSet presAssocID="{972708C4-1D20-42A5-A226-BA69944A6EB5}" presName="spacer" presStyleCnt="0"/>
      <dgm:spPr/>
    </dgm:pt>
    <dgm:pt modelId="{84C5B229-A1B5-4935-BD4E-99A95C556D04}" type="pres">
      <dgm:prSet presAssocID="{7B9BE56B-8DDA-46B1-9B7E-265FFB22AAD0}" presName="parentText" presStyleLbl="node1" presStyleIdx="3" presStyleCnt="5" custScaleY="85926" custLinFactNeighborX="-190" custLinFactNeighborY="-2652">
        <dgm:presLayoutVars>
          <dgm:chMax val="0"/>
          <dgm:bulletEnabled val="1"/>
        </dgm:presLayoutVars>
      </dgm:prSet>
      <dgm:spPr/>
    </dgm:pt>
    <dgm:pt modelId="{BCC67981-0361-4177-B1B7-09F47713B9EE}" type="pres">
      <dgm:prSet presAssocID="{F03F9049-DD3E-491F-BF6C-C744165B52AB}" presName="spacer" presStyleCnt="0"/>
      <dgm:spPr/>
    </dgm:pt>
    <dgm:pt modelId="{2B533FD7-D8F9-46F3-B4AA-EA9C90ED2600}" type="pres">
      <dgm:prSet presAssocID="{557868AB-DA54-43C9-A1F1-6F20A66D4E20}" presName="parentText" presStyleLbl="node1" presStyleIdx="4" presStyleCnt="5" custScaleY="74275" custLinFactY="3555" custLinFactNeighborX="-951" custLinFactNeighborY="100000">
        <dgm:presLayoutVars>
          <dgm:chMax val="0"/>
          <dgm:bulletEnabled val="1"/>
        </dgm:presLayoutVars>
      </dgm:prSet>
      <dgm:spPr/>
    </dgm:pt>
  </dgm:ptLst>
  <dgm:cxnLst>
    <dgm:cxn modelId="{8CAB932A-E40D-4352-80F1-77B0F140DF9D}" type="presOf" srcId="{7B9BE56B-8DDA-46B1-9B7E-265FFB22AAD0}" destId="{84C5B229-A1B5-4935-BD4E-99A95C556D04}"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B82F406F-73D6-4E92-8B3A-B768A50E1841}" srcId="{0E328103-1466-442E-9FA8-18F70B82D5C8}" destId="{557868AB-DA54-43C9-A1F1-6F20A66D4E20}" srcOrd="4" destOrd="0" parTransId="{745278DB-C327-49FC-95EF-288154267C3D}" sibTransId="{6590AB10-E875-4BE3-A558-0A5E393A8B86}"/>
    <dgm:cxn modelId="{1802FE88-BD72-4DD4-8DA4-2E92EFB6DFA1}" srcId="{0E328103-1466-442E-9FA8-18F70B82D5C8}" destId="{7B9BE56B-8DDA-46B1-9B7E-265FFB22AAD0}" srcOrd="3" destOrd="0" parTransId="{F76B0C6C-AD2B-463E-AFD6-4FA75628447F}" sibTransId="{F03F9049-DD3E-491F-BF6C-C744165B52AB}"/>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8D4D62B8-CA30-43F8-8728-D0277E6893B9}" type="presOf" srcId="{557868AB-DA54-43C9-A1F1-6F20A66D4E20}" destId="{2B533FD7-D8F9-46F3-B4AA-EA9C90ED2600}"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7CDC453E-A2E0-4951-B6A1-FF2E0245FF67}" type="presParOf" srcId="{3DC4DF6B-7E1C-4430-B05A-9B2D31D1B3AB}" destId="{4C20D837-8D3E-4B08-AB26-F5F604DF1FFA}" srcOrd="5" destOrd="0" presId="urn:microsoft.com/office/officeart/2005/8/layout/vList2"/>
    <dgm:cxn modelId="{DDA2E22D-6D5D-4AA9-A793-9A75D82F4A44}" type="presParOf" srcId="{3DC4DF6B-7E1C-4430-B05A-9B2D31D1B3AB}" destId="{84C5B229-A1B5-4935-BD4E-99A95C556D04}" srcOrd="6" destOrd="0" presId="urn:microsoft.com/office/officeart/2005/8/layout/vList2"/>
    <dgm:cxn modelId="{9A5F9CBB-F7F5-4C8C-83A7-7CA72C7EEFFF}" type="presParOf" srcId="{3DC4DF6B-7E1C-4430-B05A-9B2D31D1B3AB}" destId="{BCC67981-0361-4177-B1B7-09F47713B9EE}" srcOrd="7" destOrd="0" presId="urn:microsoft.com/office/officeart/2005/8/layout/vList2"/>
    <dgm:cxn modelId="{FF31D508-256D-45A4-9DDD-457D7E8391D9}" type="presParOf" srcId="{3DC4DF6B-7E1C-4430-B05A-9B2D31D1B3AB}" destId="{2B533FD7-D8F9-46F3-B4AA-EA9C90ED260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 &amp; 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HERIKO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Heriko.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D060906-F86E-4FA7-8505-D067ADD5AA8E}" type="presOf" srcId="{7AC79605-1846-40CD-8BCD-F26B696E04DE}" destId="{27307468-8F8C-4E57-A619-68E2B6EC9DE1}" srcOrd="0" destOrd="0" presId="urn:microsoft.com/office/officeart/2018/2/layout/IconCircleList"/>
    <dgm:cxn modelId="{FEFC4D0C-290A-4152-AA23-A40BBF6C3A19}" type="presOf" srcId="{7DD285B4-24BF-48B4-B179-AADD3F71E988}" destId="{551715B6-F010-41BB-ADAF-282DDC17833A}"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0" destOrd="0" parTransId="{689C456A-6E04-4C78-A37B-612CA54548AC}" sibTransId="{972161AE-5EB4-42D1-B714-832DAA78AA69}"/>
    <dgm:cxn modelId="{245CC858-6F8E-47D9-AA45-84C9AFC69F12}" type="presOf" srcId="{02037215-F49E-4064-8266-52EC62381C5C}" destId="{1C7DC1C9-D36A-4CAE-A327-84F1852618E2}" srcOrd="0" destOrd="0" presId="urn:microsoft.com/office/officeart/2018/2/layout/IconCircleList"/>
    <dgm:cxn modelId="{87712C80-7180-4D34-A032-518CB36F2C71}" type="presOf" srcId="{FF5B0156-8297-4522-BEDD-DF02E476BE96}" destId="{A627E625-75AF-495B-AF9C-D365BA951190}" srcOrd="0" destOrd="0" presId="urn:microsoft.com/office/officeart/2018/2/layout/IconCircleList"/>
    <dgm:cxn modelId="{2BD3DC86-1F45-4747-91D6-244A16D5C426}" srcId="{DC2B8FDF-7599-47B6-A5E9-3698E702C204}" destId="{95FB106B-D563-4ED0-84A2-4E6BDBE55FE0}" srcOrd="3" destOrd="0" parTransId="{AE68C585-FFE5-4221-B9CB-C0E95F5CCB8C}" sibTransId="{7DD285B4-24BF-48B4-B179-AADD3F71E988}"/>
    <dgm:cxn modelId="{451E1290-3ED0-4DF7-A38F-B01D459001C0}" type="presOf" srcId="{90A30F4C-5681-4126-8956-F4B94BED1998}" destId="{D52BD512-A18C-432E-BB8B-A1C65BDCB8DE}" srcOrd="0" destOrd="0" presId="urn:microsoft.com/office/officeart/2018/2/layout/IconCircleList"/>
    <dgm:cxn modelId="{AAB126BC-8E1A-402B-9D2F-8FFDD896F181}" type="presOf" srcId="{46AE8429-4868-49C0-B5F9-3D03D5BAFFA3}" destId="{6BB282ED-71D9-452F-8173-1968A0DD62A8}"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12E8E3C9-61C9-4B35-83A4-CB0994364E82}" type="presOf" srcId="{972161AE-5EB4-42D1-B714-832DAA78AA69}" destId="{F60EE2E8-4389-4A25-9724-9997355516C2}" srcOrd="0" destOrd="0" presId="urn:microsoft.com/office/officeart/2018/2/layout/IconCircleList"/>
    <dgm:cxn modelId="{C41B65D5-419D-45E9-BB5C-F4C024F14118}" type="presOf" srcId="{95945857-0E2E-4CB9-9C3A-9D91A72F79C9}" destId="{CD210B0E-F14B-4052-A71B-6A29B760FCFF}" srcOrd="0" destOrd="0" presId="urn:microsoft.com/office/officeart/2018/2/layout/IconCircleList"/>
    <dgm:cxn modelId="{53C911EB-03F2-4823-B12C-B0636E25F340}"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58C59416-A17B-476E-A50E-C191D75E0764}" type="presParOf" srcId="{7B0E2633-B4AC-4393-A723-1E7E2504942C}" destId="{ECB70ED9-6F69-4342-B011-D80F933255BC}" srcOrd="0" destOrd="0" presId="urn:microsoft.com/office/officeart/2018/2/layout/IconCircleList"/>
    <dgm:cxn modelId="{7F58B461-7CF9-4054-B3FA-F010E116118A}" type="presParOf" srcId="{ECB70ED9-6F69-4342-B011-D80F933255BC}" destId="{782E41A5-9648-42C7-8226-E0395509F36E}" srcOrd="0" destOrd="0" presId="urn:microsoft.com/office/officeart/2018/2/layout/IconCircleList"/>
    <dgm:cxn modelId="{2F97820A-2AC5-4AD5-8CD7-9ABECB23FEE0}" type="presParOf" srcId="{ECB70ED9-6F69-4342-B011-D80F933255BC}" destId="{62256DD7-87AD-453E-A1D8-F670ABFEC5C7}" srcOrd="1" destOrd="0" presId="urn:microsoft.com/office/officeart/2018/2/layout/IconCircleList"/>
    <dgm:cxn modelId="{769B8A04-7E60-4BB2-9554-5836A646804D}" type="presParOf" srcId="{ECB70ED9-6F69-4342-B011-D80F933255BC}" destId="{23420524-7413-480F-B61D-61BFD79CFD88}" srcOrd="2" destOrd="0" presId="urn:microsoft.com/office/officeart/2018/2/layout/IconCircleList"/>
    <dgm:cxn modelId="{026DE1AA-3204-4B0A-AE25-C6C2649B9829}" type="presParOf" srcId="{ECB70ED9-6F69-4342-B011-D80F933255BC}" destId="{6BB282ED-71D9-452F-8173-1968A0DD62A8}" srcOrd="3" destOrd="0" presId="urn:microsoft.com/office/officeart/2018/2/layout/IconCircleList"/>
    <dgm:cxn modelId="{3A472037-4A84-426D-A83A-5592CC8F5B53}" type="presParOf" srcId="{7B0E2633-B4AC-4393-A723-1E7E2504942C}" destId="{F60EE2E8-4389-4A25-9724-9997355516C2}" srcOrd="1" destOrd="0" presId="urn:microsoft.com/office/officeart/2018/2/layout/IconCircleList"/>
    <dgm:cxn modelId="{C51DDAA5-6007-4BBC-81EF-F7B3C27C421D}" type="presParOf" srcId="{7B0E2633-B4AC-4393-A723-1E7E2504942C}" destId="{73B187E5-45F7-40D1-A1DF-4D77A6B983E3}" srcOrd="2" destOrd="0" presId="urn:microsoft.com/office/officeart/2018/2/layout/IconCircleList"/>
    <dgm:cxn modelId="{B1994A1E-E301-4D7F-88A2-A980622B403C}" type="presParOf" srcId="{73B187E5-45F7-40D1-A1DF-4D77A6B983E3}" destId="{69F4C43E-674F-4800-BF68-6407D8A06468}" srcOrd="0" destOrd="0" presId="urn:microsoft.com/office/officeart/2018/2/layout/IconCircleList"/>
    <dgm:cxn modelId="{7D663051-D11A-4EA3-985F-D59E407D07B1}" type="presParOf" srcId="{73B187E5-45F7-40D1-A1DF-4D77A6B983E3}" destId="{6DFAA395-71AD-4DFE-B27A-6C76DB2D213D}" srcOrd="1" destOrd="0" presId="urn:microsoft.com/office/officeart/2018/2/layout/IconCircleList"/>
    <dgm:cxn modelId="{A7985603-AF74-4A66-9D66-5438969AAC3E}" type="presParOf" srcId="{73B187E5-45F7-40D1-A1DF-4D77A6B983E3}" destId="{BB61E375-DEB9-4CE8-AE1C-E0155A8961B4}" srcOrd="2" destOrd="0" presId="urn:microsoft.com/office/officeart/2018/2/layout/IconCircleList"/>
    <dgm:cxn modelId="{D331D037-3F95-42D1-BBD0-4B92FC43C684}" type="presParOf" srcId="{73B187E5-45F7-40D1-A1DF-4D77A6B983E3}" destId="{1C7DC1C9-D36A-4CAE-A327-84F1852618E2}" srcOrd="3" destOrd="0" presId="urn:microsoft.com/office/officeart/2018/2/layout/IconCircleList"/>
    <dgm:cxn modelId="{B9767DFE-F07F-49FD-8E9C-460A13A4FCBE}" type="presParOf" srcId="{7B0E2633-B4AC-4393-A723-1E7E2504942C}" destId="{D52BD512-A18C-432E-BB8B-A1C65BDCB8DE}" srcOrd="3" destOrd="0" presId="urn:microsoft.com/office/officeart/2018/2/layout/IconCircleList"/>
    <dgm:cxn modelId="{137BBBE5-5089-4666-8917-C9DF559AB5D0}" type="presParOf" srcId="{7B0E2633-B4AC-4393-A723-1E7E2504942C}" destId="{EDA4CB7A-AE81-482A-B305-206DE6888D6F}" srcOrd="4" destOrd="0" presId="urn:microsoft.com/office/officeart/2018/2/layout/IconCircleList"/>
    <dgm:cxn modelId="{F2B83E56-8806-4593-B34A-5E9F07D1828F}" type="presParOf" srcId="{EDA4CB7A-AE81-482A-B305-206DE6888D6F}" destId="{665FEA8B-2749-4E52-9CB2-5EC9CC8D9922}" srcOrd="0" destOrd="0" presId="urn:microsoft.com/office/officeart/2018/2/layout/IconCircleList"/>
    <dgm:cxn modelId="{9A953954-EF74-4B88-8D31-2B2A0040195C}" type="presParOf" srcId="{EDA4CB7A-AE81-482A-B305-206DE6888D6F}" destId="{30798E89-4C94-44FF-A7AE-0347DC860AD2}" srcOrd="1" destOrd="0" presId="urn:microsoft.com/office/officeart/2018/2/layout/IconCircleList"/>
    <dgm:cxn modelId="{75E1187A-7E57-4CEF-A41C-77A58A450AC5}" type="presParOf" srcId="{EDA4CB7A-AE81-482A-B305-206DE6888D6F}" destId="{9DA27EA2-4A66-4D84-B3CC-16F23FB0A41B}" srcOrd="2" destOrd="0" presId="urn:microsoft.com/office/officeart/2018/2/layout/IconCircleList"/>
    <dgm:cxn modelId="{6A4485AC-E506-45AA-8653-BEFEDC2EFC5D}" type="presParOf" srcId="{EDA4CB7A-AE81-482A-B305-206DE6888D6F}" destId="{CD210B0E-F14B-4052-A71B-6A29B760FCFF}" srcOrd="3" destOrd="0" presId="urn:microsoft.com/office/officeart/2018/2/layout/IconCircleList"/>
    <dgm:cxn modelId="{91280BDF-992C-4042-B552-B57773767F74}" type="presParOf" srcId="{7B0E2633-B4AC-4393-A723-1E7E2504942C}" destId="{A627E625-75AF-495B-AF9C-D365BA951190}" srcOrd="5" destOrd="0" presId="urn:microsoft.com/office/officeart/2018/2/layout/IconCircleList"/>
    <dgm:cxn modelId="{DC8D4945-B0FD-425C-9E6E-90E4D0A8CEF4}" type="presParOf" srcId="{7B0E2633-B4AC-4393-A723-1E7E2504942C}" destId="{3D2F484E-A2FF-4FF3-A16A-80109B4597C7}" srcOrd="6" destOrd="0" presId="urn:microsoft.com/office/officeart/2018/2/layout/IconCircleList"/>
    <dgm:cxn modelId="{3F5AA9FA-4858-4E70-A1E1-80482CDDF523}" type="presParOf" srcId="{3D2F484E-A2FF-4FF3-A16A-80109B4597C7}" destId="{566E049B-29E6-4459-97C6-3CE54917E8DD}" srcOrd="0" destOrd="0" presId="urn:microsoft.com/office/officeart/2018/2/layout/IconCircleList"/>
    <dgm:cxn modelId="{A82EF08B-49EA-48CD-B41C-BC4777526DFD}" type="presParOf" srcId="{3D2F484E-A2FF-4FF3-A16A-80109B4597C7}" destId="{46D37518-B434-4C75-AFB3-88FD1FE08D01}" srcOrd="1" destOrd="0" presId="urn:microsoft.com/office/officeart/2018/2/layout/IconCircleList"/>
    <dgm:cxn modelId="{A4ADB380-BB72-4084-B9D1-ABC62D7DE7C3}" type="presParOf" srcId="{3D2F484E-A2FF-4FF3-A16A-80109B4597C7}" destId="{F7D8DEB5-CDDA-445E-AAEA-42C4ED32E319}" srcOrd="2" destOrd="0" presId="urn:microsoft.com/office/officeart/2018/2/layout/IconCircleList"/>
    <dgm:cxn modelId="{EA7225D2-3BBC-4D62-A46F-64771E7BFDB4}" type="presParOf" srcId="{3D2F484E-A2FF-4FF3-A16A-80109B4597C7}" destId="{08C7BCCC-7E10-4734-B060-368D08EC0C85}" srcOrd="3" destOrd="0" presId="urn:microsoft.com/office/officeart/2018/2/layout/IconCircleList"/>
    <dgm:cxn modelId="{BC5632D9-D7B7-478F-AC50-5537BBCF84C5}" type="presParOf" srcId="{7B0E2633-B4AC-4393-A723-1E7E2504942C}" destId="{551715B6-F010-41BB-ADAF-282DDC17833A}" srcOrd="7" destOrd="0" presId="urn:microsoft.com/office/officeart/2018/2/layout/IconCircleList"/>
    <dgm:cxn modelId="{0D690020-962C-4E1B-B9CF-7C56131F194F}" type="presParOf" srcId="{7B0E2633-B4AC-4393-A723-1E7E2504942C}" destId="{F5A8FF29-0F27-4C60-958E-25E1BFB483DA}" srcOrd="8" destOrd="0" presId="urn:microsoft.com/office/officeart/2018/2/layout/IconCircleList"/>
    <dgm:cxn modelId="{0C8003FE-5D2E-4D72-A43E-6F3FC7D233E5}" type="presParOf" srcId="{F5A8FF29-0F27-4C60-958E-25E1BFB483DA}" destId="{688A155B-BE27-4EE2-9384-038400F353FC}" srcOrd="0" destOrd="0" presId="urn:microsoft.com/office/officeart/2018/2/layout/IconCircleList"/>
    <dgm:cxn modelId="{A3A5FBE7-D43D-42CA-8307-BE1249AD0D2C}" type="presParOf" srcId="{F5A8FF29-0F27-4C60-958E-25E1BFB483DA}" destId="{6B61C515-7A94-4783-B36D-870DC82B2F2B}" srcOrd="1" destOrd="0" presId="urn:microsoft.com/office/officeart/2018/2/layout/IconCircleList"/>
    <dgm:cxn modelId="{3F8E7556-27C6-403E-9EE5-BF1C867F6522}" type="presParOf" srcId="{F5A8FF29-0F27-4C60-958E-25E1BFB483DA}" destId="{1456673C-5CC6-4292-AD21-CE3B8176EC37}" srcOrd="2" destOrd="0" presId="urn:microsoft.com/office/officeart/2018/2/layout/IconCircleList"/>
    <dgm:cxn modelId="{8AAA3F8A-0154-47A2-A89B-900D33855D8B}"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dgm:spPr/>
      <dgm:t>
        <a:bodyPr/>
        <a:lstStyle/>
        <a:p>
          <a:r>
            <a:rPr lang="en-US" dirty="0"/>
            <a:t>Data</a:t>
          </a:r>
        </a:p>
      </dgm:t>
    </dgm:pt>
    <dgm:pt modelId="{90222321-EFD9-4AEC-8A51-C4C2BD559113}" type="parTrans" cxnId="{D9CABB59-4992-4C7E-A2BE-6185D4D80B87}">
      <dgm:prSet/>
      <dgm:spPr/>
      <dgm:t>
        <a:bodyPr/>
        <a:lstStyle/>
        <a:p>
          <a:endParaRPr lang="en-US"/>
        </a:p>
      </dgm:t>
    </dgm:pt>
    <dgm:pt modelId="{BEF09B31-DE10-4CA8-83E8-6F41769C6B55}" type="sibTrans" cxnId="{D9CABB59-4992-4C7E-A2BE-6185D4D80B87}">
      <dgm:prSet/>
      <dgm:spPr/>
      <dgm:t>
        <a:bodyPr/>
        <a:lstStyle/>
        <a:p>
          <a:endParaRPr lang="en-US"/>
        </a:p>
      </dgm:t>
    </dgm:pt>
    <dgm:pt modelId="{A2339244-0A77-480C-8C76-4E189BBE0210}">
      <dgm:prSet phldrT="[Text]"/>
      <dgm:spPr/>
      <dgm:t>
        <a:bodyPr/>
        <a:lstStyle/>
        <a:p>
          <a:r>
            <a:rPr lang="en-US" dirty="0"/>
            <a:t>Identify &amp; Select the Dataset</a:t>
          </a:r>
        </a:p>
      </dgm:t>
    </dgm:pt>
    <dgm:pt modelId="{936AB010-FB79-4C75-A407-5668A698DF33}" type="parTrans" cxnId="{37917EE0-3B53-4C76-BB4E-9F0335C5C169}">
      <dgm:prSet/>
      <dgm:spPr/>
      <dgm:t>
        <a:bodyPr/>
        <a:lstStyle/>
        <a:p>
          <a:endParaRPr lang="en-US"/>
        </a:p>
      </dgm:t>
    </dgm:pt>
    <dgm:pt modelId="{FD227305-2007-4D6A-9BAD-EF572FA9C59E}" type="sibTrans" cxnId="{37917EE0-3B53-4C76-BB4E-9F0335C5C169}">
      <dgm:prSet/>
      <dgm:spPr/>
      <dgm:t>
        <a:bodyPr/>
        <a:lstStyle/>
        <a:p>
          <a:endParaRPr lang="en-US"/>
        </a:p>
      </dgm:t>
    </dgm:pt>
    <dgm:pt modelId="{376A9464-5ECD-4BDD-8F3D-ED69C7BD0D07}">
      <dgm:prSet phldrT="[Text]"/>
      <dgm:spPr/>
      <dgm:t>
        <a:bodyPr/>
        <a:lstStyle/>
        <a:p>
          <a:r>
            <a:rPr lang="en-US" dirty="0"/>
            <a:t>Model</a:t>
          </a:r>
        </a:p>
      </dgm:t>
    </dgm:pt>
    <dgm:pt modelId="{5D432521-0BA0-4E29-A3A5-185453CA867A}" type="parTrans" cxnId="{A0678510-9CE2-4189-B291-847B1327A43C}">
      <dgm:prSet/>
      <dgm:spPr/>
      <dgm:t>
        <a:bodyPr/>
        <a:lstStyle/>
        <a:p>
          <a:endParaRPr lang="en-US"/>
        </a:p>
      </dgm:t>
    </dgm:pt>
    <dgm:pt modelId="{77322C66-C656-4745-B690-C99E336767BA}" type="sibTrans" cxnId="{A0678510-9CE2-4189-B291-847B1327A43C}">
      <dgm:prSet/>
      <dgm:spPr/>
      <dgm:t>
        <a:bodyPr/>
        <a:lstStyle/>
        <a:p>
          <a:endParaRPr lang="en-US"/>
        </a:p>
      </dgm:t>
    </dgm:pt>
    <dgm:pt modelId="{0415CD56-35E5-4C71-BB5E-4878D3D3360B}">
      <dgm:prSet phldrT="[Text]"/>
      <dgm:spPr/>
      <dgm:t>
        <a:bodyPr/>
        <a:lstStyle/>
        <a:p>
          <a:r>
            <a:rPr lang="en-US" dirty="0"/>
            <a:t>Build the Random Forest Classification Model</a:t>
          </a:r>
        </a:p>
      </dgm:t>
    </dgm:pt>
    <dgm:pt modelId="{A02BEE51-462C-4DA9-8C51-54862CB514E0}" type="parTrans" cxnId="{272BB5E4-540E-4636-8D2A-BEEFF229C53E}">
      <dgm:prSet/>
      <dgm:spPr/>
      <dgm:t>
        <a:bodyPr/>
        <a:lstStyle/>
        <a:p>
          <a:endParaRPr lang="en-US"/>
        </a:p>
      </dgm:t>
    </dgm:pt>
    <dgm:pt modelId="{1DEB8210-AFD6-4EB4-8684-99DA7A8A3B28}" type="sibTrans" cxnId="{272BB5E4-540E-4636-8D2A-BEEFF229C53E}">
      <dgm:prSet/>
      <dgm:spPr/>
      <dgm:t>
        <a:bodyPr/>
        <a:lstStyle/>
        <a:p>
          <a:endParaRPr lang="en-US"/>
        </a:p>
      </dgm:t>
    </dgm:pt>
    <dgm:pt modelId="{56EACFBE-6947-404F-A77B-BBA211689EF6}">
      <dgm:prSet phldrT="[Text]"/>
      <dgm:spPr/>
      <dgm:t>
        <a:bodyPr/>
        <a:lstStyle/>
        <a:p>
          <a:r>
            <a:rPr lang="en-US" dirty="0"/>
            <a:t>Train the model using our pre-processed data</a:t>
          </a:r>
        </a:p>
      </dgm:t>
    </dgm:pt>
    <dgm:pt modelId="{462D143A-9F36-40E3-BE4A-4656A4E85192}" type="parTrans" cxnId="{E5683D2D-8C9A-4583-887A-24E5C056E5F1}">
      <dgm:prSet/>
      <dgm:spPr/>
      <dgm:t>
        <a:bodyPr/>
        <a:lstStyle/>
        <a:p>
          <a:endParaRPr lang="en-US"/>
        </a:p>
      </dgm:t>
    </dgm:pt>
    <dgm:pt modelId="{1AD4B966-304E-40F2-A618-71AAB25F3349}" type="sibTrans" cxnId="{E5683D2D-8C9A-4583-887A-24E5C056E5F1}">
      <dgm:prSet/>
      <dgm:spPr/>
      <dgm:t>
        <a:bodyPr/>
        <a:lstStyle/>
        <a:p>
          <a:endParaRPr lang="en-US"/>
        </a:p>
      </dgm:t>
    </dgm:pt>
    <dgm:pt modelId="{BE9A7796-83BF-4F28-BB83-CA9A4E8DDF1E}">
      <dgm:prSet phldrT="[Text]"/>
      <dgm:spPr/>
      <dgm:t>
        <a:bodyPr/>
        <a:lstStyle/>
        <a:p>
          <a:r>
            <a:rPr lang="en-US" dirty="0"/>
            <a:t>Visualize</a:t>
          </a:r>
        </a:p>
      </dgm:t>
    </dgm:pt>
    <dgm:pt modelId="{D6F6E1DC-823C-4464-813B-218E7D5817CF}" type="parTrans" cxnId="{635E76B9-09AA-4D94-BC7E-4684BF1C4B65}">
      <dgm:prSet/>
      <dgm:spPr/>
      <dgm:t>
        <a:bodyPr/>
        <a:lstStyle/>
        <a:p>
          <a:endParaRPr lang="en-US"/>
        </a:p>
      </dgm:t>
    </dgm:pt>
    <dgm:pt modelId="{5FFA4F98-71FF-450D-9D1D-B6365A36B568}" type="sibTrans" cxnId="{635E76B9-09AA-4D94-BC7E-4684BF1C4B65}">
      <dgm:prSet/>
      <dgm:spPr/>
      <dgm:t>
        <a:bodyPr/>
        <a:lstStyle/>
        <a:p>
          <a:endParaRPr lang="en-US"/>
        </a:p>
      </dgm:t>
    </dgm:pt>
    <dgm:pt modelId="{E29FBE3F-49E3-48BA-B990-DC71C500B6C7}">
      <dgm:prSet phldrT="[Text]"/>
      <dgm:spPr/>
      <dgm:t>
        <a:bodyPr/>
        <a:lstStyle/>
        <a:p>
          <a:r>
            <a:rPr lang="en-US" dirty="0"/>
            <a:t>Create a predictive tool and publish to the web using Heroku app</a:t>
          </a:r>
        </a:p>
      </dgm:t>
    </dgm:pt>
    <dgm:pt modelId="{7ACB7B1E-820E-4567-9836-EA64650CCB21}" type="parTrans" cxnId="{C3A2E9C7-F318-4B41-B304-DD52E315EB15}">
      <dgm:prSet/>
      <dgm:spPr/>
      <dgm:t>
        <a:bodyPr/>
        <a:lstStyle/>
        <a:p>
          <a:endParaRPr lang="en-US"/>
        </a:p>
      </dgm:t>
    </dgm:pt>
    <dgm:pt modelId="{DBDFED0D-D576-4B1A-8ACE-815ADFC0EE28}" type="sibTrans" cxnId="{C3A2E9C7-F318-4B41-B304-DD52E315EB15}">
      <dgm:prSet/>
      <dgm:spPr/>
      <dgm:t>
        <a:bodyPr/>
        <a:lstStyle/>
        <a:p>
          <a:endParaRPr lang="en-US"/>
        </a:p>
      </dgm:t>
    </dgm:pt>
    <dgm:pt modelId="{8A3199B7-A9E6-4F9E-B01F-79AC5DBDE6AB}">
      <dgm:prSet phldrT="[Text]"/>
      <dgm:spPr/>
      <dgm:t>
        <a:bodyPr/>
        <a:lstStyle/>
        <a:p>
          <a:r>
            <a:rPr lang="en-US" dirty="0"/>
            <a:t>Include the dashboard with our tool contain visualizations of the data</a:t>
          </a:r>
        </a:p>
      </dgm:t>
    </dgm:pt>
    <dgm:pt modelId="{9C94C08F-2485-4E5F-823A-48D046C1A9E4}" type="parTrans" cxnId="{E01F6E12-1B6D-4C7A-9B5E-2907251ABA32}">
      <dgm:prSet/>
      <dgm:spPr/>
      <dgm:t>
        <a:bodyPr/>
        <a:lstStyle/>
        <a:p>
          <a:endParaRPr lang="en-US"/>
        </a:p>
      </dgm:t>
    </dgm:pt>
    <dgm:pt modelId="{BA4B5D4A-C774-4E49-8564-AE0B1AA426E1}" type="sibTrans" cxnId="{E01F6E12-1B6D-4C7A-9B5E-2907251ABA32}">
      <dgm:prSet/>
      <dgm:spPr/>
      <dgm:t>
        <a:bodyPr/>
        <a:lstStyle/>
        <a:p>
          <a:endParaRPr lang="en-US"/>
        </a:p>
      </dgm:t>
    </dgm:pt>
    <dgm:pt modelId="{765DB668-81F6-4B9F-8EEC-007D27F54771}">
      <dgm:prSet phldrT="[Text]"/>
      <dgm:spPr/>
      <dgm:t>
        <a:bodyPr/>
        <a:lstStyle/>
        <a:p>
          <a:r>
            <a:rPr lang="en-US" dirty="0"/>
            <a:t>Identify features to assemble the best predictive model </a:t>
          </a:r>
        </a:p>
      </dgm:t>
    </dgm:pt>
    <dgm:pt modelId="{529E0235-6B55-4A0A-8081-B496DF7737C1}" type="parTrans" cxnId="{12C3A029-153E-4C96-AEDD-0D99F37FEE35}">
      <dgm:prSet/>
      <dgm:spPr/>
      <dgm:t>
        <a:bodyPr/>
        <a:lstStyle/>
        <a:p>
          <a:endParaRPr lang="en-US"/>
        </a:p>
      </dgm:t>
    </dgm:pt>
    <dgm:pt modelId="{54B414BE-5B96-4E24-8CA3-ABDAE81D2BE5}" type="sibTrans" cxnId="{12C3A029-153E-4C96-AEDD-0D99F37FEE35}">
      <dgm:prSet/>
      <dgm:spPr/>
      <dgm:t>
        <a:bodyPr/>
        <a:lstStyle/>
        <a:p>
          <a:endParaRPr lang="en-US"/>
        </a:p>
      </dgm:t>
    </dgm:pt>
    <dgm:pt modelId="{9BE9077F-9FDE-4BD0-8CA3-C752EC5E3A95}">
      <dgm:prSet phldrT="[Text]"/>
      <dgm:spPr/>
      <dgm:t>
        <a:bodyPr/>
        <a:lstStyle/>
        <a:p>
          <a:r>
            <a:rPr lang="en-US" dirty="0"/>
            <a:t>Use the model to predict salary ranges and/or salary level after entering required inputs</a:t>
          </a:r>
        </a:p>
      </dgm:t>
    </dgm:pt>
    <dgm:pt modelId="{C36AA1C3-0489-49CE-8FF1-3F4697541724}" type="parTrans" cxnId="{2990404C-DF75-4271-A820-165A83625095}">
      <dgm:prSet/>
      <dgm:spPr/>
      <dgm:t>
        <a:bodyPr/>
        <a:lstStyle/>
        <a:p>
          <a:endParaRPr lang="en-US"/>
        </a:p>
      </dgm:t>
    </dgm:pt>
    <dgm:pt modelId="{02505F74-3032-4A5D-882A-D6DD0DE34714}" type="sibTrans" cxnId="{2990404C-DF75-4271-A820-165A83625095}">
      <dgm:prSet/>
      <dgm:spPr/>
      <dgm:t>
        <a:bodyPr/>
        <a:lstStyle/>
        <a:p>
          <a:endParaRPr lang="en-US"/>
        </a:p>
      </dgm:t>
    </dgm:pt>
    <dgm:pt modelId="{D8E2D704-2244-48A4-9512-1320D03867FF}">
      <dgm:prSet phldrT="[Text]"/>
      <dgm:spPr/>
      <dgm:t>
        <a:bodyPr/>
        <a:lstStyle/>
        <a:p>
          <a:r>
            <a:rPr lang="en-US" dirty="0"/>
            <a:t>Establish Objectives &amp; Assumptions</a:t>
          </a:r>
        </a:p>
      </dgm:t>
    </dgm:pt>
    <dgm:pt modelId="{22AB25D8-3882-4697-B506-0CB557015998}" type="parTrans" cxnId="{34D8A9E5-A952-467A-99CB-34F915ECD79B}">
      <dgm:prSet/>
      <dgm:spPr/>
      <dgm:t>
        <a:bodyPr/>
        <a:lstStyle/>
        <a:p>
          <a:endParaRPr lang="en-US"/>
        </a:p>
      </dgm:t>
    </dgm:pt>
    <dgm:pt modelId="{168A5EA5-E087-4071-84CD-8466E4DFE4E8}" type="sibTrans" cxnId="{34D8A9E5-A952-467A-99CB-34F915ECD79B}">
      <dgm:prSet/>
      <dgm:spPr/>
      <dgm:t>
        <a:bodyPr/>
        <a:lstStyle/>
        <a:p>
          <a:endParaRPr lang="en-US"/>
        </a:p>
      </dgm:t>
    </dgm:pt>
    <dgm:pt modelId="{9ECCA4AE-64DF-4B7B-BB5C-228AC662FD63}">
      <dgm:prSet phldrT="[Text]"/>
      <dgm:spPr/>
      <dgm:t>
        <a:bodyPr/>
        <a:lstStyle/>
        <a:p>
          <a:r>
            <a:rPr lang="en-US" dirty="0"/>
            <a:t>Explore Features using Python, Pandas dataFrames</a:t>
          </a:r>
        </a:p>
      </dgm:t>
    </dgm:pt>
    <dgm:pt modelId="{62754ACD-FD64-4E1A-95C7-46599044B441}" type="parTrans" cxnId="{154C5279-1159-4B2E-B232-B93FF225EF95}">
      <dgm:prSet/>
      <dgm:spPr/>
      <dgm:t>
        <a:bodyPr/>
        <a:lstStyle/>
        <a:p>
          <a:endParaRPr lang="en-US"/>
        </a:p>
      </dgm:t>
    </dgm:pt>
    <dgm:pt modelId="{2B6E057C-C3BC-47B1-886D-9D7F5930470F}" type="sibTrans" cxnId="{154C5279-1159-4B2E-B232-B93FF225EF95}">
      <dgm:prSet/>
      <dgm:spPr/>
      <dgm:t>
        <a:bodyPr/>
        <a:lstStyle/>
        <a:p>
          <a:endParaRPr lang="en-US"/>
        </a:p>
      </dgm:t>
    </dgm:pt>
    <dgm:pt modelId="{7D2CCCE2-3E4D-4D5D-B1C6-3E136BA4B186}">
      <dgm:prSet phldrT="[Text]"/>
      <dgm:spPr/>
      <dgm:t>
        <a:bodyPr/>
        <a:lstStyle/>
        <a:p>
          <a:r>
            <a:rPr lang="en-US" dirty="0"/>
            <a:t>Pre-process the Data for Supervised - Ensemble Learning</a:t>
          </a:r>
        </a:p>
      </dgm:t>
    </dgm:pt>
    <dgm:pt modelId="{B95F92D2-F832-4643-8D45-F6951DCD4CC9}" type="parTrans" cxnId="{63D9A12A-555D-4C83-9646-807213CC16C7}">
      <dgm:prSet/>
      <dgm:spPr/>
      <dgm:t>
        <a:bodyPr/>
        <a:lstStyle/>
        <a:p>
          <a:endParaRPr lang="en-US"/>
        </a:p>
      </dgm:t>
    </dgm:pt>
    <dgm:pt modelId="{FDECE4DD-614A-4BFE-BE23-9D66775EDA91}" type="sibTrans" cxnId="{63D9A12A-555D-4C83-9646-807213CC16C7}">
      <dgm:prSet/>
      <dgm:spPr/>
      <dgm:t>
        <a:bodyPr/>
        <a:lstStyle/>
        <a:p>
          <a:endParaRPr lang="en-US"/>
        </a:p>
      </dgm:t>
    </dgm:pt>
    <dgm:pt modelId="{F7F66C78-F65C-4A67-A0EC-7F3CCB5FE51A}">
      <dgm:prSet phldrT="[Text]"/>
      <dgm:spPr/>
      <dgm:t>
        <a:bodyPr/>
        <a:lstStyle/>
        <a:p>
          <a:r>
            <a:rPr lang="en-US" dirty="0"/>
            <a:t>Evaluate the models’ performance</a:t>
          </a:r>
        </a:p>
      </dgm:t>
    </dgm:pt>
    <dgm:pt modelId="{E6B913A6-F29E-4350-B2A9-9153D19FCE8C}" type="parTrans" cxnId="{9928B5BA-FD8C-4984-8257-829FA3311CA1}">
      <dgm:prSet/>
      <dgm:spPr/>
      <dgm:t>
        <a:bodyPr/>
        <a:lstStyle/>
        <a:p>
          <a:endParaRPr lang="en-US"/>
        </a:p>
      </dgm:t>
    </dgm:pt>
    <dgm:pt modelId="{684DA7C2-588E-418E-80DF-11042C6C18DF}" type="sibTrans" cxnId="{9928B5BA-FD8C-4984-8257-829FA3311CA1}">
      <dgm:prSet/>
      <dgm:spPr/>
      <dgm:t>
        <a:bodyPr/>
        <a:lstStyle/>
        <a:p>
          <a:endParaRPr lang="en-US"/>
        </a:p>
      </dgm:t>
    </dgm:pt>
    <dgm:pt modelId="{52E24617-7390-4CB6-AF92-283C66934765}">
      <dgm:prSet phldrT="[Text]"/>
      <dgm:spPr/>
      <dgm:t>
        <a:bodyPr/>
        <a:lstStyle/>
        <a:p>
          <a:r>
            <a:rPr lang="en-US" dirty="0"/>
            <a:t>Perform Data Cleaning</a:t>
          </a:r>
        </a:p>
      </dgm:t>
    </dgm:pt>
    <dgm:pt modelId="{6042BD41-4980-432E-864E-3DDA6ECA9EEC}" type="parTrans" cxnId="{B11193A8-C739-425A-9FE9-74050C54792C}">
      <dgm:prSet/>
      <dgm:spPr/>
      <dgm:t>
        <a:bodyPr/>
        <a:lstStyle/>
        <a:p>
          <a:endParaRPr lang="en-US"/>
        </a:p>
      </dgm:t>
    </dgm:pt>
    <dgm:pt modelId="{8745DA0D-FFC1-41C1-8BD5-3CEFF72AFA62}" type="sibTrans" cxnId="{B11193A8-C739-425A-9FE9-74050C54792C}">
      <dgm:prSet/>
      <dgm:spPr/>
      <dgm:t>
        <a:bodyPr/>
        <a:lstStyle/>
        <a:p>
          <a:endParaRPr lang="en-US"/>
        </a:p>
      </dgm:t>
    </dgm:pt>
    <dgm:pt modelId="{0B08C3A4-02F7-4FF8-A20E-CF4B456AC0F1}">
      <dgm:prSet phldrT="[Text]"/>
      <dgm:spPr/>
      <dgm:t>
        <a:bodyPr/>
        <a:lstStyle/>
        <a:p>
          <a:r>
            <a:rPr lang="en-US" dirty="0"/>
            <a:t>Create visualization in Tableau or with Python plotting libraries such </a:t>
          </a:r>
          <a:r>
            <a:rPr lang="en-US" dirty="0" err="1"/>
            <a:t>MatPlot</a:t>
          </a:r>
          <a:r>
            <a:rPr lang="en-US" dirty="0"/>
            <a:t> from NumPy arrays</a:t>
          </a:r>
        </a:p>
      </dgm:t>
    </dgm:pt>
    <dgm:pt modelId="{0616FA94-D7F2-4292-A875-9C700EC14A70}" type="parTrans" cxnId="{F425F2B4-7D92-4A32-A0B9-7B10E8665E1A}">
      <dgm:prSet/>
      <dgm:spPr/>
      <dgm:t>
        <a:bodyPr/>
        <a:lstStyle/>
        <a:p>
          <a:endParaRPr lang="en-US"/>
        </a:p>
      </dgm:t>
    </dgm:pt>
    <dgm:pt modelId="{D01F026C-F902-4613-8071-E9A7BF674E5E}" type="sibTrans" cxnId="{F425F2B4-7D92-4A32-A0B9-7B10E8665E1A}">
      <dgm:prSet/>
      <dgm:spPr/>
      <dgm:t>
        <a:bodyPr/>
        <a:lstStyle/>
        <a:p>
          <a:endParaRPr lang="en-US"/>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2"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0FF1861D-74B2-436E-B8A5-A6741EFAB3E9}" type="presOf" srcId="{8A3199B7-A9E6-4F9E-B01F-79AC5DBDE6AB}" destId="{AA8036CA-BB2E-4054-8694-AA0FA3383E43}" srcOrd="0" destOrd="2"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1"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0" destOrd="0" parTransId="{7ACB7B1E-820E-4567-9836-EA64650CCB21}" sibTransId="{DBDFED0D-D576-4B1A-8ACE-815ADFC0EE28}"/>
    <dgm:cxn modelId="{B1C32CC8-88AF-4BF6-B57C-D39E99694AF0}" type="presOf" srcId="{E29FBE3F-49E3-48BA-B990-DC71C500B6C7}" destId="{AA8036CA-BB2E-4054-8694-AA0FA3383E43}" srcOrd="0" destOrd="0"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9302EFFB-9799-4726-B4F0-F4CDBF52C881}" type="presOf" srcId="{9BE9077F-9FDE-4BD0-8CA3-C752EC5E3A95}" destId="{AA8036CA-BB2E-4054-8694-AA0FA3383E43}" srcOrd="0" destOrd="1"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custT="1"/>
      <dgm:spPr/>
      <dgm:t>
        <a:bodyPr/>
        <a:lstStyle/>
        <a:p>
          <a:r>
            <a:rPr lang="en-US" sz="1600" dirty="0"/>
            <a:t>1.  Identify &amp; Reduce noisy data:</a:t>
          </a:r>
        </a:p>
        <a:p>
          <a:r>
            <a:rPr lang="en-US" sz="1400" dirty="0"/>
            <a:t>	Use Pandas DataFrames to evaluate </a:t>
          </a:r>
          <a:r>
            <a:rPr lang="en-US" sz="1400" dirty="0">
              <a:latin typeface="+mj-lt"/>
            </a:rPr>
            <a:t>data</a:t>
          </a:r>
          <a:r>
            <a:rPr lang="en-US" sz="1400" dirty="0"/>
            <a:t> for usable variables</a:t>
          </a:r>
        </a:p>
        <a:p>
          <a:r>
            <a:rPr lang="en-US" sz="1400" dirty="0"/>
            <a:t>	Split &amp; Transform Variables such as Location &amp; TimeStamp</a:t>
          </a:r>
        </a:p>
        <a:p>
          <a:r>
            <a:rPr lang="en-US" sz="1400" dirty="0"/>
            <a:t>	Perform Outliers Analysis &amp; Visualize with MatPlotLib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custT="1"/>
      <dgm:spPr/>
      <dgm:t>
        <a:bodyPr/>
        <a:lstStyle/>
        <a:p>
          <a:r>
            <a:rPr lang="en-US" sz="1600"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3DAC7CAC-E47F-4E03-9963-A2FF59E92ADF}">
      <dgm:prSet custT="1"/>
      <dgm:spPr/>
      <dgm:t>
        <a:bodyPr/>
        <a:lstStyle/>
        <a:p>
          <a:r>
            <a:rPr lang="en-US" sz="1600" dirty="0"/>
            <a:t>3. Identify and Correct Ambiguous Data</a:t>
          </a:r>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AF8F753-C8B7-4BDC-B12E-8306F9B160BF}">
      <dgm:prSet custT="1"/>
      <dgm:spPr/>
      <dgm:t>
        <a:bodyPr/>
        <a:lstStyle/>
        <a:p>
          <a:pPr marL="0" lvl="0" defTabSz="533400">
            <a:lnSpc>
              <a:spcPct val="90000"/>
            </a:lnSpc>
            <a:spcBef>
              <a:spcPct val="0"/>
            </a:spcBef>
            <a:spcAft>
              <a:spcPct val="35000"/>
            </a:spcAft>
            <a:buNone/>
          </a:pPr>
          <a:r>
            <a:rPr lang="en-US" sz="1600" dirty="0"/>
            <a:t>4. Load Dependencies to complete analysis </a:t>
          </a:r>
        </a:p>
        <a:p>
          <a:pPr marL="0" lvl="0" defTabSz="533400">
            <a:lnSpc>
              <a:spcPct val="90000"/>
            </a:lnSpc>
            <a:spcBef>
              <a:spcPct val="0"/>
            </a:spcBef>
            <a:spcAft>
              <a:spcPct val="35000"/>
            </a:spcAft>
            <a:buNone/>
          </a:pPr>
          <a:r>
            <a:rPr lang="en-US" sz="1200" dirty="0"/>
            <a:t>	from datetime import datetime</a:t>
          </a:r>
        </a:p>
        <a:p>
          <a:pPr marL="0" lvl="0" defTabSz="533400">
            <a:lnSpc>
              <a:spcPct val="90000"/>
            </a:lnSpc>
            <a:spcBef>
              <a:spcPct val="0"/>
            </a:spcBef>
            <a:spcAft>
              <a:spcPct val="35000"/>
            </a:spcAft>
            <a:buNone/>
          </a:pPr>
          <a:r>
            <a:rPr lang="en-US" sz="1200" dirty="0"/>
            <a:t>	from sklearn.linear_model import LinearRegression</a:t>
          </a:r>
        </a:p>
        <a:p>
          <a:pPr marL="0" lvl="0" defTabSz="533400">
            <a:lnSpc>
              <a:spcPct val="90000"/>
            </a:lnSpc>
            <a:spcBef>
              <a:spcPct val="0"/>
            </a:spcBef>
            <a:spcAft>
              <a:spcPct val="35000"/>
            </a:spcAft>
            <a:buNone/>
          </a:pPr>
          <a:r>
            <a:rPr lang="en-US" sz="1200" dirty="0"/>
            <a:t>	from sklearn.preprocessing import OneHotEncoder</a:t>
          </a:r>
        </a:p>
        <a:p>
          <a:pPr marL="0" lvl="0" defTabSz="533400">
            <a:lnSpc>
              <a:spcPct val="90000"/>
            </a:lnSpc>
            <a:spcBef>
              <a:spcPct val="0"/>
            </a:spcBef>
            <a:spcAft>
              <a:spcPct val="35000"/>
            </a:spcAft>
            <a:buNone/>
          </a:pPr>
          <a:r>
            <a:rPr lang="en-US" sz="1200" dirty="0"/>
            <a:t>	from scipy import stats</a:t>
          </a:r>
        </a:p>
      </dgm:t>
    </dgm:pt>
    <dgm:pt modelId="{FEFBDE71-F7AF-40B0-AC35-A45C12B032AC}" type="sibTrans" cxnId="{76F5CE11-4A9E-4C20-ABA6-ABC82511ED5D}">
      <dgm:prSet/>
      <dgm:spPr/>
      <dgm:t>
        <a:bodyPr/>
        <a:lstStyle/>
        <a:p>
          <a:endParaRPr lang="en-US"/>
        </a:p>
      </dgm:t>
    </dgm:pt>
    <dgm:pt modelId="{7F9EB438-2CE0-43D1-8CA7-078A24D8E231}" type="parTrans" cxnId="{76F5CE11-4A9E-4C20-ABA6-ABC82511ED5D}">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4"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4" custLinFactY="21" custLinFactNeighborY="100000">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4">
        <dgm:presLayoutVars>
          <dgm:chMax val="0"/>
          <dgm:bulletEnabled val="1"/>
        </dgm:presLayoutVars>
      </dgm:prSet>
      <dgm:spPr/>
    </dgm:pt>
    <dgm:pt modelId="{ADD8F917-4733-42B4-9B67-16BCB50790E4}" type="pres">
      <dgm:prSet presAssocID="{AF37ABDC-6B72-40C9-B603-86D04B0D3588}" presName="spacer" presStyleCnt="0"/>
      <dgm:spPr/>
    </dgm:pt>
    <dgm:pt modelId="{A94C7F11-A2C6-4AFC-99B1-9CEA4D42C317}" type="pres">
      <dgm:prSet presAssocID="{FAF8F753-C8B7-4BDC-B12E-8306F9B160BF}" presName="parentText" presStyleLbl="node1" presStyleIdx="3" presStyleCnt="4"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95B1677B-776D-4F8B-A39E-7BB17A87A290}" type="presOf" srcId="{3DAC7CAC-E47F-4E03-9963-A2FF59E92ADF}" destId="{73B05FCA-DA1D-4153-843D-22E9BED594FD}"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Our goal is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Linear regression seemed to be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divided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dirty="0"/>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We explored which features were the best predictors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4940651C-BBC0-438B-9138-2F3BAD7F99DA}" type="presOf" srcId="{B49A6FAD-88F8-4AD8-B60A-4A4BD78BA031}" destId="{F5DB8E21-B6D7-4751-9A6F-03D1DB1838AF}" srcOrd="0" destOrd="0" presId="urn:microsoft.com/office/officeart/2005/8/layout/vList2"/>
    <dgm:cxn modelId="{0B3DB51D-292E-431F-BBBD-F4307032AE5D}" type="presOf" srcId="{B1770208-C1DC-4F0C-ACD8-F1C59A8273B5}" destId="{C2FB5C93-569C-42F5-B4F1-84BC6BECD8E4}" srcOrd="0" destOrd="0" presId="urn:microsoft.com/office/officeart/2005/8/layout/vList2"/>
    <dgm:cxn modelId="{4ED56468-1E43-4B05-9030-AF42BBA62237}" type="presOf" srcId="{C3220BE6-3D76-40A0-B461-B9A820B49C6B}" destId="{31C43D22-A48B-45E5-87FF-CE4EA1012698}"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77DFA282-AF8B-4CA5-9C97-557803D856A8}" type="presOf" srcId="{0E328103-1466-442E-9FA8-18F70B82D5C8}" destId="{3DC4DF6B-7E1C-4430-B05A-9B2D31D1B3AB}" srcOrd="0" destOrd="0" presId="urn:microsoft.com/office/officeart/2005/8/layout/vList2"/>
    <dgm:cxn modelId="{AB1C2085-89E0-4663-8ED4-DA70B6F15CA9}" srcId="{0E328103-1466-442E-9FA8-18F70B82D5C8}" destId="{C3220BE6-3D76-40A0-B461-B9A820B49C6B}" srcOrd="2" destOrd="0" parTransId="{165B0921-6E9F-41E2-9353-8BB491A484D6}" sibTransId="{16B7ECBD-B04D-48EA-9D2C-74115F77A5FE}"/>
    <dgm:cxn modelId="{C832AF91-FE79-410B-9B6C-49B1A40487AD}" type="presOf" srcId="{4423D4E5-59D2-4A02-AEB7-10F4EB016403}" destId="{C7C5C593-DC7C-4925-A901-63827404F12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CC5303D5-DD32-4371-AE6B-0B49ACCF407B}" type="presOf" srcId="{7AC02F9D-69F0-4690-81D8-12D4696631CD}" destId="{0E7500DA-2D7C-4CEA-8C67-8938B1028F59}" srcOrd="0" destOrd="0" presId="urn:microsoft.com/office/officeart/2005/8/layout/vList2"/>
    <dgm:cxn modelId="{6187A3E6-45D4-4306-BFC4-35EFD20ECBD0}" type="presParOf" srcId="{3DC4DF6B-7E1C-4430-B05A-9B2D31D1B3AB}" destId="{C2FB5C93-569C-42F5-B4F1-84BC6BECD8E4}" srcOrd="0" destOrd="0" presId="urn:microsoft.com/office/officeart/2005/8/layout/vList2"/>
    <dgm:cxn modelId="{0FEF4354-A078-4F9F-8F3D-B973C03805EA}" type="presParOf" srcId="{3DC4DF6B-7E1C-4430-B05A-9B2D31D1B3AB}" destId="{34AC14A5-73A5-4DB0-9904-5BA66B1FA571}" srcOrd="1" destOrd="0" presId="urn:microsoft.com/office/officeart/2005/8/layout/vList2"/>
    <dgm:cxn modelId="{2C284648-4AEA-42D5-BB61-EACF598EF146}" type="presParOf" srcId="{3DC4DF6B-7E1C-4430-B05A-9B2D31D1B3AB}" destId="{F5DB8E21-B6D7-4751-9A6F-03D1DB1838AF}" srcOrd="2" destOrd="0" presId="urn:microsoft.com/office/officeart/2005/8/layout/vList2"/>
    <dgm:cxn modelId="{43B49E3F-5223-4A81-8144-D363743FF3E2}" type="presParOf" srcId="{3DC4DF6B-7E1C-4430-B05A-9B2D31D1B3AB}" destId="{3CE0E4C4-E527-4D23-A38B-102606AC433B}" srcOrd="3" destOrd="0" presId="urn:microsoft.com/office/officeart/2005/8/layout/vList2"/>
    <dgm:cxn modelId="{868122F6-8B3A-4DF1-B2A2-45126D8F431F}" type="presParOf" srcId="{3DC4DF6B-7E1C-4430-B05A-9B2D31D1B3AB}" destId="{31C43D22-A48B-45E5-87FF-CE4EA1012698}" srcOrd="4" destOrd="0" presId="urn:microsoft.com/office/officeart/2005/8/layout/vList2"/>
    <dgm:cxn modelId="{7F4A15E1-3014-4EF2-9AEE-DD583FBF4BA3}" type="presParOf" srcId="{3DC4DF6B-7E1C-4430-B05A-9B2D31D1B3AB}" destId="{E608C26F-25ED-4595-AB28-7A2D9A56BC13}" srcOrd="5" destOrd="0" presId="urn:microsoft.com/office/officeart/2005/8/layout/vList2"/>
    <dgm:cxn modelId="{D7C4AEE6-518C-4F7E-AA5C-E1D824548523}" type="presParOf" srcId="{3DC4DF6B-7E1C-4430-B05A-9B2D31D1B3AB}" destId="{0E7500DA-2D7C-4CEA-8C67-8938B1028F59}" srcOrd="6" destOrd="0" presId="urn:microsoft.com/office/officeart/2005/8/layout/vList2"/>
    <dgm:cxn modelId="{D22FDCA0-AFBA-4901-80AD-631F1DAE5CE6}" type="presParOf" srcId="{3DC4DF6B-7E1C-4430-B05A-9B2D31D1B3AB}" destId="{666E987F-21F0-4E0F-905F-EC8953BA1B6F}" srcOrd="7" destOrd="0" presId="urn:microsoft.com/office/officeart/2005/8/layout/vList2"/>
    <dgm:cxn modelId="{E5D1CE04-4202-4753-A7DB-CF07D4714F95}"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long/lat for each metro area</a:t>
          </a:r>
        </a:p>
        <a:p>
          <a:r>
            <a:rPr lang="en-US" dirty="0"/>
            <a:t>Use an </a:t>
          </a:r>
          <a:r>
            <a:rPr lang="en-US" b="1" dirty="0"/>
            <a:t>openweathermap API call </a:t>
          </a:r>
          <a:r>
            <a:rPr lang="en-US" dirty="0"/>
            <a:t>to get the long and lat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42468" y="182134"/>
          <a:ext cx="807626" cy="80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685403" y="1372210"/>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It is extremely relevant to all of us</a:t>
          </a:r>
        </a:p>
      </dsp:txBody>
      <dsp:txXfrm>
        <a:off x="685403" y="1372210"/>
        <a:ext cx="1794726" cy="2230789"/>
      </dsp:txXfrm>
    </dsp:sp>
    <dsp:sp modelId="{CCF0C15E-EE76-48A2-9E13-7A80EF30A0B0}">
      <dsp:nvSpPr>
        <dsp:cNvPr id="0" name=""/>
        <dsp:cNvSpPr/>
      </dsp:nvSpPr>
      <dsp:spPr>
        <a:xfrm>
          <a:off x="4638881" y="195783"/>
          <a:ext cx="807626" cy="80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4145331" y="1539609"/>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dataset pretty large, needs some pre-processing, but is not so big that we have trouble storing and sharing it</a:t>
          </a:r>
        </a:p>
      </dsp:txBody>
      <dsp:txXfrm>
        <a:off x="4145331" y="1539609"/>
        <a:ext cx="1794726" cy="2230789"/>
      </dsp:txXfrm>
    </dsp:sp>
    <dsp:sp modelId="{8793DF63-7C0F-41D3-8432-191AEB759010}">
      <dsp:nvSpPr>
        <dsp:cNvPr id="0" name=""/>
        <dsp:cNvSpPr/>
      </dsp:nvSpPr>
      <dsp:spPr>
        <a:xfrm>
          <a:off x="7907743" y="293183"/>
          <a:ext cx="807626" cy="80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7277721" y="1512304"/>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There are several columns in the data we can target for different types of analysis</a:t>
          </a:r>
        </a:p>
      </dsp:txBody>
      <dsp:txXfrm>
        <a:off x="7277721" y="1512304"/>
        <a:ext cx="1794726" cy="2230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5046"/>
          <a:ext cx="6496333" cy="1066283"/>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 the Preprocessed data: </a:t>
          </a:r>
        </a:p>
        <a:p>
          <a:pPr marL="0" lvl="0" indent="0" algn="l" defTabSz="800100">
            <a:lnSpc>
              <a:spcPct val="90000"/>
            </a:lnSpc>
            <a:spcBef>
              <a:spcPct val="0"/>
            </a:spcBef>
            <a:spcAft>
              <a:spcPct val="35000"/>
            </a:spcAft>
            <a:buNone/>
          </a:pPr>
          <a:r>
            <a:rPr lang="en-US" sz="1800" kern="1200" dirty="0"/>
            <a:t>Resources/US_Salary_Preprocessed_new_regions.csv </a:t>
          </a:r>
        </a:p>
        <a:p>
          <a:pPr marL="0" lvl="0" indent="0" algn="l" defTabSz="800100">
            <a:lnSpc>
              <a:spcPct val="90000"/>
            </a:lnSpc>
            <a:spcBef>
              <a:spcPct val="0"/>
            </a:spcBef>
            <a:spcAft>
              <a:spcPct val="35000"/>
            </a:spcAft>
            <a:buNone/>
          </a:pPr>
          <a:r>
            <a:rPr lang="en-US" sz="1800" kern="1200" dirty="0"/>
            <a:t>44,723 rows × 29 columns</a:t>
          </a:r>
        </a:p>
      </dsp:txBody>
      <dsp:txXfrm>
        <a:off x="52052" y="57098"/>
        <a:ext cx="6392229" cy="962179"/>
      </dsp:txXfrm>
    </dsp:sp>
    <dsp:sp modelId="{0E7500DA-2D7C-4CEA-8C67-8938B1028F59}">
      <dsp:nvSpPr>
        <dsp:cNvPr id="0" name=""/>
        <dsp:cNvSpPr/>
      </dsp:nvSpPr>
      <dsp:spPr>
        <a:xfrm>
          <a:off x="0" y="1077323"/>
          <a:ext cx="6496333" cy="113790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Drop features that don't contribute much to model: </a:t>
          </a:r>
        </a:p>
        <a:p>
          <a:pPr marL="0" lvl="0" indent="0" algn="l" defTabSz="800100">
            <a:lnSpc>
              <a:spcPct val="90000"/>
            </a:lnSpc>
            <a:spcBef>
              <a:spcPct val="0"/>
            </a:spcBef>
            <a:spcAft>
              <a:spcPts val="0"/>
            </a:spcAft>
            <a:buNone/>
          </a:pPr>
          <a:r>
            <a:rPr lang="en-US" sz="1800" kern="1200" dirty="0"/>
            <a:t>Company 	Job title			Gender </a:t>
          </a:r>
        </a:p>
        <a:p>
          <a:pPr marL="0" lvl="0" indent="0" algn="l" defTabSz="800100">
            <a:lnSpc>
              <a:spcPct val="90000"/>
            </a:lnSpc>
            <a:spcBef>
              <a:spcPct val="0"/>
            </a:spcBef>
            <a:spcAft>
              <a:spcPts val="0"/>
            </a:spcAft>
            <a:buNone/>
          </a:pPr>
          <a:r>
            <a:rPr lang="en-US" sz="1800" kern="1200" dirty="0"/>
            <a:t>Race		Education 		dmaid		        cityid		rowNumber		timestamp</a:t>
          </a:r>
        </a:p>
      </dsp:txBody>
      <dsp:txXfrm>
        <a:off x="55548" y="1132871"/>
        <a:ext cx="6385237" cy="1026806"/>
      </dsp:txXfrm>
    </dsp:sp>
    <dsp:sp modelId="{C7C5C593-DC7C-4925-A901-63827404F120}">
      <dsp:nvSpPr>
        <dsp:cNvPr id="0" name=""/>
        <dsp:cNvSpPr/>
      </dsp:nvSpPr>
      <dsp:spPr>
        <a:xfrm>
          <a:off x="0" y="2219519"/>
          <a:ext cx="6496333" cy="1093581"/>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DataFrame (salaries_df) contains </a:t>
          </a:r>
        </a:p>
        <a:p>
          <a:pPr marL="0" lvl="0" indent="0" algn="l" defTabSz="800100">
            <a:lnSpc>
              <a:spcPct val="90000"/>
            </a:lnSpc>
            <a:spcBef>
              <a:spcPct val="0"/>
            </a:spcBef>
            <a:spcAft>
              <a:spcPct val="35000"/>
            </a:spcAft>
            <a:buNone/>
          </a:pPr>
          <a:r>
            <a:rPr lang="en-US" sz="1800" kern="1200" dirty="0"/>
            <a:t>Years of Experience, Years at company, Region and Salary Level </a:t>
          </a:r>
        </a:p>
        <a:p>
          <a:pPr marL="0" lvl="0" indent="0" algn="l" defTabSz="800100">
            <a:lnSpc>
              <a:spcPct val="90000"/>
            </a:lnSpc>
            <a:spcBef>
              <a:spcPct val="0"/>
            </a:spcBef>
            <a:spcAft>
              <a:spcPct val="35000"/>
            </a:spcAft>
            <a:buNone/>
          </a:pPr>
          <a:r>
            <a:rPr lang="en-US" sz="1800" kern="1200" dirty="0"/>
            <a:t>44, 723 </a:t>
          </a:r>
          <a:r>
            <a:rPr lang="en-US" sz="2000" kern="1200" dirty="0"/>
            <a:t>rows</a:t>
          </a:r>
          <a:r>
            <a:rPr lang="en-US" sz="1800" kern="1200" dirty="0"/>
            <a:t> but only 4 columns</a:t>
          </a:r>
        </a:p>
      </dsp:txBody>
      <dsp:txXfrm>
        <a:off x="53384" y="2272903"/>
        <a:ext cx="6389565" cy="986813"/>
      </dsp:txXfrm>
    </dsp:sp>
    <dsp:sp modelId="{84C5B229-A1B5-4935-BD4E-99A95C556D04}">
      <dsp:nvSpPr>
        <dsp:cNvPr id="0" name=""/>
        <dsp:cNvSpPr/>
      </dsp:nvSpPr>
      <dsp:spPr>
        <a:xfrm>
          <a:off x="0" y="3324669"/>
          <a:ext cx="6496333" cy="977754"/>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Remove output from features data: </a:t>
          </a:r>
        </a:p>
        <a:p>
          <a:pPr marL="0" lvl="0" indent="0" algn="l" defTabSz="800100">
            <a:lnSpc>
              <a:spcPct val="90000"/>
            </a:lnSpc>
            <a:spcBef>
              <a:spcPct val="0"/>
            </a:spcBef>
            <a:spcAft>
              <a:spcPct val="35000"/>
            </a:spcAft>
            <a:buNone/>
          </a:pPr>
          <a:r>
            <a:rPr lang="en-US" sz="1800" kern="1200" dirty="0"/>
            <a:t>	y = salaries_df.salary_level</a:t>
          </a:r>
        </a:p>
        <a:p>
          <a:pPr marL="0" lvl="0" indent="0" algn="l" defTabSz="800100">
            <a:lnSpc>
              <a:spcPct val="90000"/>
            </a:lnSpc>
            <a:spcBef>
              <a:spcPct val="0"/>
            </a:spcBef>
            <a:spcAft>
              <a:spcPct val="35000"/>
            </a:spcAft>
            <a:buNone/>
          </a:pPr>
          <a:r>
            <a:rPr lang="en-US" sz="1800" kern="1200" dirty="0"/>
            <a:t>	X = salaries_df.drop(columns=['salary_level'])</a:t>
          </a:r>
        </a:p>
      </dsp:txBody>
      <dsp:txXfrm>
        <a:off x="47730" y="3372399"/>
        <a:ext cx="6400873" cy="882294"/>
      </dsp:txXfrm>
    </dsp:sp>
    <dsp:sp modelId="{2B533FD7-D8F9-46F3-B4AA-EA9C90ED2600}">
      <dsp:nvSpPr>
        <dsp:cNvPr id="0" name=""/>
        <dsp:cNvSpPr/>
      </dsp:nvSpPr>
      <dsp:spPr>
        <a:xfrm>
          <a:off x="0" y="4313676"/>
          <a:ext cx="6496333" cy="845177"/>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View the new </a:t>
          </a:r>
          <a:r>
            <a:rPr lang="en-US" sz="2000" kern="1200" dirty="0"/>
            <a:t>DataFrame</a:t>
          </a:r>
          <a:r>
            <a:rPr lang="en-US" sz="1800" kern="1200" dirty="0"/>
            <a:t> in Pandas</a:t>
          </a:r>
        </a:p>
      </dsp:txBody>
      <dsp:txXfrm>
        <a:off x="41258" y="4354934"/>
        <a:ext cx="6413817" cy="7626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089"/>
          <a:ext cx="4994583" cy="73850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Import dependencies</a:t>
          </a:r>
        </a:p>
      </dsp:txBody>
      <dsp:txXfrm>
        <a:off x="36051" y="37140"/>
        <a:ext cx="4922481" cy="666406"/>
      </dsp:txXfrm>
    </dsp:sp>
    <dsp:sp modelId="{0E7500DA-2D7C-4CEA-8C67-8938B1028F59}">
      <dsp:nvSpPr>
        <dsp:cNvPr id="0" name=""/>
        <dsp:cNvSpPr/>
      </dsp:nvSpPr>
      <dsp:spPr>
        <a:xfrm>
          <a:off x="0" y="1697517"/>
          <a:ext cx="4994583" cy="813119"/>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Config file (app.py) &amp; Import Model</a:t>
          </a:r>
        </a:p>
      </dsp:txBody>
      <dsp:txXfrm>
        <a:off x="39693" y="1737210"/>
        <a:ext cx="4915197" cy="733733"/>
      </dsp:txXfrm>
    </dsp:sp>
    <dsp:sp modelId="{C7C5C593-DC7C-4925-A901-63827404F120}">
      <dsp:nvSpPr>
        <dsp:cNvPr id="0" name=""/>
        <dsp:cNvSpPr/>
      </dsp:nvSpPr>
      <dsp:spPr>
        <a:xfrm>
          <a:off x="0" y="808659"/>
          <a:ext cx="4994583" cy="80863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Export the Model from Python file</a:t>
          </a:r>
        </a:p>
      </dsp:txBody>
      <dsp:txXfrm>
        <a:off x="39474" y="848133"/>
        <a:ext cx="4915635" cy="729687"/>
      </dsp:txXfrm>
    </dsp:sp>
    <dsp:sp modelId="{95325A52-9C97-4470-8251-2347FA24DA57}">
      <dsp:nvSpPr>
        <dsp:cNvPr id="0" name=""/>
        <dsp:cNvSpPr/>
      </dsp:nvSpPr>
      <dsp:spPr>
        <a:xfrm>
          <a:off x="0" y="2669867"/>
          <a:ext cx="4994583" cy="8031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the function to import the cleaned and preprocessed datafile </a:t>
          </a:r>
        </a:p>
      </dsp:txBody>
      <dsp:txXfrm>
        <a:off x="39206" y="2709073"/>
        <a:ext cx="4916171" cy="724717"/>
      </dsp:txXfrm>
    </dsp:sp>
    <dsp:sp modelId="{95298AAE-2F77-49E0-93BD-A9FD61BC0C40}">
      <dsp:nvSpPr>
        <dsp:cNvPr id="0" name=""/>
        <dsp:cNvSpPr/>
      </dsp:nvSpPr>
      <dsp:spPr>
        <a:xfrm>
          <a:off x="0" y="3614312"/>
          <a:ext cx="4994583" cy="8650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the HTML file and use HERIKO to connect to Tableau Dashboard</a:t>
          </a:r>
        </a:p>
      </dsp:txBody>
      <dsp:txXfrm>
        <a:off x="42227" y="3656539"/>
        <a:ext cx="4910129" cy="780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Vizs</a:t>
          </a:r>
          <a:endParaRPr lang="en-US" sz="2900" kern="1200" dirty="0"/>
        </a:p>
      </dsp:txBody>
      <dsp:txXfrm>
        <a:off x="32298" y="3166640"/>
        <a:ext cx="8695230" cy="597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Heriko. </a:t>
          </a:r>
        </a:p>
      </dsp:txBody>
      <dsp:txXfrm>
        <a:off x="5886944" y="2853088"/>
        <a:ext cx="2107733" cy="894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51157" y="252996"/>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a:t>
          </a:r>
        </a:p>
      </dsp:txBody>
      <dsp:txXfrm rot="-5400000">
        <a:off x="1" y="587873"/>
        <a:ext cx="1172067" cy="502315"/>
      </dsp:txXfrm>
    </dsp:sp>
    <dsp:sp modelId="{E86B85B0-4393-4204-9A40-B948551BE59D}">
      <dsp:nvSpPr>
        <dsp:cNvPr id="0" name=""/>
        <dsp:cNvSpPr/>
      </dsp:nvSpPr>
      <dsp:spPr>
        <a:xfrm rot="5400000">
          <a:off x="5271451" y="-4097544"/>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Identify &amp; Select the Dataset</a:t>
          </a:r>
        </a:p>
        <a:p>
          <a:pPr marL="57150" lvl="1" indent="-57150" algn="l" defTabSz="488950">
            <a:lnSpc>
              <a:spcPct val="90000"/>
            </a:lnSpc>
            <a:spcBef>
              <a:spcPct val="0"/>
            </a:spcBef>
            <a:spcAft>
              <a:spcPct val="15000"/>
            </a:spcAft>
            <a:buChar char="•"/>
          </a:pPr>
          <a:r>
            <a:rPr lang="en-US" sz="1100" kern="1200" dirty="0"/>
            <a:t>Establish Objectives &amp; Assumptions</a:t>
          </a:r>
        </a:p>
        <a:p>
          <a:pPr marL="57150" lvl="1" indent="-57150" algn="l" defTabSz="488950">
            <a:lnSpc>
              <a:spcPct val="90000"/>
            </a:lnSpc>
            <a:spcBef>
              <a:spcPct val="0"/>
            </a:spcBef>
            <a:spcAft>
              <a:spcPct val="15000"/>
            </a:spcAft>
            <a:buChar char="•"/>
          </a:pPr>
          <a:r>
            <a:rPr lang="en-US" sz="1100" kern="1200" dirty="0"/>
            <a:t>Explore Features using Python, Pandas dataFrames</a:t>
          </a:r>
        </a:p>
        <a:p>
          <a:pPr marL="57150" lvl="1" indent="-57150" algn="l" defTabSz="488950">
            <a:lnSpc>
              <a:spcPct val="90000"/>
            </a:lnSpc>
            <a:spcBef>
              <a:spcPct val="0"/>
            </a:spcBef>
            <a:spcAft>
              <a:spcPct val="15000"/>
            </a:spcAft>
            <a:buChar char="•"/>
          </a:pPr>
          <a:r>
            <a:rPr lang="en-US" sz="1100" kern="1200" dirty="0"/>
            <a:t>Create visualization in Tableau or with Python plotting libraries such </a:t>
          </a:r>
          <a:r>
            <a:rPr lang="en-US" sz="1100" kern="1200" dirty="0" err="1"/>
            <a:t>MatPlot</a:t>
          </a:r>
          <a:r>
            <a:rPr lang="en-US" sz="1100" kern="1200" dirty="0"/>
            <a:t> from NumPy arrays</a:t>
          </a:r>
        </a:p>
        <a:p>
          <a:pPr marL="57150" lvl="1" indent="-57150" algn="l" defTabSz="488950">
            <a:lnSpc>
              <a:spcPct val="90000"/>
            </a:lnSpc>
            <a:spcBef>
              <a:spcPct val="0"/>
            </a:spcBef>
            <a:spcAft>
              <a:spcPct val="15000"/>
            </a:spcAft>
            <a:buChar char="•"/>
          </a:pPr>
          <a:r>
            <a:rPr lang="en-US" sz="1100" kern="1200" dirty="0"/>
            <a:t>Perform Data Cleaning</a:t>
          </a:r>
        </a:p>
        <a:p>
          <a:pPr marL="57150" lvl="1" indent="-57150" algn="l" defTabSz="488950">
            <a:lnSpc>
              <a:spcPct val="90000"/>
            </a:lnSpc>
            <a:spcBef>
              <a:spcPct val="0"/>
            </a:spcBef>
            <a:spcAft>
              <a:spcPct val="15000"/>
            </a:spcAft>
            <a:buChar char="•"/>
          </a:pPr>
          <a:r>
            <a:rPr lang="en-US" sz="1100" kern="1200" dirty="0"/>
            <a:t>Identify features to assemble the best predictive model </a:t>
          </a:r>
        </a:p>
      </dsp:txBody>
      <dsp:txXfrm rot="-5400000">
        <a:off x="1172068" y="54968"/>
        <a:ext cx="9233987" cy="982090"/>
      </dsp:txXfrm>
    </dsp:sp>
    <dsp:sp modelId="{FFA8D875-0EF3-4BF4-B9D0-60806FA0617F}">
      <dsp:nvSpPr>
        <dsp:cNvPr id="0" name=""/>
        <dsp:cNvSpPr/>
      </dsp:nvSpPr>
      <dsp:spPr>
        <a:xfrm rot="5400000">
          <a:off x="-251157" y="1734085"/>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Model</a:t>
          </a:r>
        </a:p>
      </dsp:txBody>
      <dsp:txXfrm rot="-5400000">
        <a:off x="1" y="2068962"/>
        <a:ext cx="1172067" cy="502315"/>
      </dsp:txXfrm>
    </dsp:sp>
    <dsp:sp modelId="{9D95BE10-951E-4A96-8AED-45EE6F513C7B}">
      <dsp:nvSpPr>
        <dsp:cNvPr id="0" name=""/>
        <dsp:cNvSpPr/>
      </dsp:nvSpPr>
      <dsp:spPr>
        <a:xfrm rot="5400000">
          <a:off x="5271451" y="-2616456"/>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Pre-process the Data for Supervised - Ensemble Learning</a:t>
          </a:r>
        </a:p>
        <a:p>
          <a:pPr marL="57150" lvl="1" indent="-57150" algn="l" defTabSz="488950">
            <a:lnSpc>
              <a:spcPct val="90000"/>
            </a:lnSpc>
            <a:spcBef>
              <a:spcPct val="0"/>
            </a:spcBef>
            <a:spcAft>
              <a:spcPct val="15000"/>
            </a:spcAft>
            <a:buChar char="•"/>
          </a:pPr>
          <a:r>
            <a:rPr lang="en-US" sz="1100" kern="1200" dirty="0"/>
            <a:t>Build the Random Forest Classification Model</a:t>
          </a:r>
        </a:p>
        <a:p>
          <a:pPr marL="57150" lvl="1" indent="-57150" algn="l" defTabSz="488950">
            <a:lnSpc>
              <a:spcPct val="90000"/>
            </a:lnSpc>
            <a:spcBef>
              <a:spcPct val="0"/>
            </a:spcBef>
            <a:spcAft>
              <a:spcPct val="15000"/>
            </a:spcAft>
            <a:buChar char="•"/>
          </a:pPr>
          <a:r>
            <a:rPr lang="en-US" sz="1100" kern="1200" dirty="0"/>
            <a:t>Train the model using our pre-processed data</a:t>
          </a:r>
        </a:p>
        <a:p>
          <a:pPr marL="57150" lvl="1" indent="-57150" algn="l" defTabSz="488950">
            <a:lnSpc>
              <a:spcPct val="90000"/>
            </a:lnSpc>
            <a:spcBef>
              <a:spcPct val="0"/>
            </a:spcBef>
            <a:spcAft>
              <a:spcPct val="15000"/>
            </a:spcAft>
            <a:buChar char="•"/>
          </a:pPr>
          <a:r>
            <a:rPr lang="en-US" sz="1100" kern="1200" dirty="0"/>
            <a:t>Evaluate the models’ performance</a:t>
          </a:r>
        </a:p>
      </dsp:txBody>
      <dsp:txXfrm rot="-5400000">
        <a:off x="1172068" y="1536056"/>
        <a:ext cx="9233987" cy="982090"/>
      </dsp:txXfrm>
    </dsp:sp>
    <dsp:sp modelId="{F9AA0C74-2E03-4330-9FAD-C0C5CF5D9986}">
      <dsp:nvSpPr>
        <dsp:cNvPr id="0" name=""/>
        <dsp:cNvSpPr/>
      </dsp:nvSpPr>
      <dsp:spPr>
        <a:xfrm rot="5400000">
          <a:off x="-251157" y="3215173"/>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Visualize</a:t>
          </a:r>
        </a:p>
      </dsp:txBody>
      <dsp:txXfrm rot="-5400000">
        <a:off x="1" y="3550050"/>
        <a:ext cx="1172067" cy="502315"/>
      </dsp:txXfrm>
    </dsp:sp>
    <dsp:sp modelId="{AA8036CA-BB2E-4054-8694-AA0FA3383E43}">
      <dsp:nvSpPr>
        <dsp:cNvPr id="0" name=""/>
        <dsp:cNvSpPr/>
      </dsp:nvSpPr>
      <dsp:spPr>
        <a:xfrm rot="5400000">
          <a:off x="5271451" y="-1135367"/>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a predictive tool and publish to the web using Heroku app</a:t>
          </a:r>
        </a:p>
        <a:p>
          <a:pPr marL="57150" lvl="1" indent="-57150" algn="l" defTabSz="488950">
            <a:lnSpc>
              <a:spcPct val="90000"/>
            </a:lnSpc>
            <a:spcBef>
              <a:spcPct val="0"/>
            </a:spcBef>
            <a:spcAft>
              <a:spcPct val="15000"/>
            </a:spcAft>
            <a:buChar char="•"/>
          </a:pPr>
          <a:r>
            <a:rPr lang="en-US" sz="1100" kern="1200" dirty="0"/>
            <a:t>Use the model to predict salary ranges and/or salary level after entering required inputs</a:t>
          </a:r>
        </a:p>
        <a:p>
          <a:pPr marL="57150" lvl="1" indent="-57150" algn="l" defTabSz="488950">
            <a:lnSpc>
              <a:spcPct val="90000"/>
            </a:lnSpc>
            <a:spcBef>
              <a:spcPct val="0"/>
            </a:spcBef>
            <a:spcAft>
              <a:spcPct val="15000"/>
            </a:spcAft>
            <a:buChar char="•"/>
          </a:pPr>
          <a:r>
            <a:rPr lang="en-US" sz="1100" kern="1200" dirty="0"/>
            <a:t>Include the dashboard with our tool contain visualizations of the data</a:t>
          </a:r>
        </a:p>
      </dsp:txBody>
      <dsp:txXfrm rot="-5400000">
        <a:off x="1172068" y="3017145"/>
        <a:ext cx="9233987" cy="982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0"/>
          <a:ext cx="6522914" cy="126303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Identify &amp; Reduce noisy data:</a:t>
          </a:r>
        </a:p>
        <a:p>
          <a:pPr marL="0" lvl="0" indent="0" algn="l" defTabSz="711200">
            <a:lnSpc>
              <a:spcPct val="90000"/>
            </a:lnSpc>
            <a:spcBef>
              <a:spcPct val="0"/>
            </a:spcBef>
            <a:spcAft>
              <a:spcPct val="35000"/>
            </a:spcAft>
            <a:buNone/>
          </a:pPr>
          <a:r>
            <a:rPr lang="en-US" sz="1400" kern="1200" dirty="0"/>
            <a:t>	Use Pandas DataFrames to evaluate </a:t>
          </a:r>
          <a:r>
            <a:rPr lang="en-US" sz="1400" kern="1200" dirty="0">
              <a:latin typeface="+mj-lt"/>
            </a:rPr>
            <a:t>data</a:t>
          </a:r>
          <a:r>
            <a:rPr lang="en-US" sz="1400" kern="1200" dirty="0"/>
            <a:t> for usable variables</a:t>
          </a:r>
        </a:p>
        <a:p>
          <a:pPr marL="0" lvl="0" indent="0" algn="l" defTabSz="711200">
            <a:lnSpc>
              <a:spcPct val="90000"/>
            </a:lnSpc>
            <a:spcBef>
              <a:spcPct val="0"/>
            </a:spcBef>
            <a:spcAft>
              <a:spcPct val="35000"/>
            </a:spcAft>
            <a:buNone/>
          </a:pPr>
          <a:r>
            <a:rPr lang="en-US" sz="1400" kern="1200" dirty="0"/>
            <a:t>	Split &amp; Transform Variables such as Location &amp; TimeStamp</a:t>
          </a:r>
        </a:p>
        <a:p>
          <a:pPr marL="0" lvl="0" indent="0" algn="l" defTabSz="711200">
            <a:lnSpc>
              <a:spcPct val="90000"/>
            </a:lnSpc>
            <a:spcBef>
              <a:spcPct val="0"/>
            </a:spcBef>
            <a:spcAft>
              <a:spcPct val="35000"/>
            </a:spcAft>
            <a:buNone/>
          </a:pPr>
          <a:r>
            <a:rPr lang="en-US" sz="1400" kern="1200" dirty="0"/>
            <a:t>	Perform Outliers Analysis &amp; Visualize with MatPlotLib tools</a:t>
          </a:r>
        </a:p>
      </dsp:txBody>
      <dsp:txXfrm>
        <a:off x="61656" y="61656"/>
        <a:ext cx="6399602" cy="1139722"/>
      </dsp:txXfrm>
    </dsp:sp>
    <dsp:sp modelId="{6DD51C26-3657-43F2-A3B2-2C8A18185077}">
      <dsp:nvSpPr>
        <dsp:cNvPr id="0" name=""/>
        <dsp:cNvSpPr/>
      </dsp:nvSpPr>
      <dsp:spPr>
        <a:xfrm>
          <a:off x="0" y="1292790"/>
          <a:ext cx="6522914" cy="126303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Locate and Remove Missing data</a:t>
          </a:r>
        </a:p>
      </dsp:txBody>
      <dsp:txXfrm>
        <a:off x="61656" y="1354446"/>
        <a:ext cx="6399602" cy="1139722"/>
      </dsp:txXfrm>
    </dsp:sp>
    <dsp:sp modelId="{73B05FCA-DA1D-4153-843D-22E9BED594FD}">
      <dsp:nvSpPr>
        <dsp:cNvPr id="0" name=""/>
        <dsp:cNvSpPr/>
      </dsp:nvSpPr>
      <dsp:spPr>
        <a:xfrm>
          <a:off x="0" y="2555559"/>
          <a:ext cx="6522914" cy="126303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3. Identify and Correct Ambiguous Data</a:t>
          </a:r>
        </a:p>
      </dsp:txBody>
      <dsp:txXfrm>
        <a:off x="61656" y="2617215"/>
        <a:ext cx="6399602" cy="1139722"/>
      </dsp:txXfrm>
    </dsp:sp>
    <dsp:sp modelId="{A94C7F11-A2C6-4AFC-99B1-9CEA4D42C317}">
      <dsp:nvSpPr>
        <dsp:cNvPr id="0" name=""/>
        <dsp:cNvSpPr/>
      </dsp:nvSpPr>
      <dsp:spPr>
        <a:xfrm>
          <a:off x="0" y="3833741"/>
          <a:ext cx="6522914" cy="126303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n-US" sz="1600" kern="1200" dirty="0"/>
            <a:t>4. Load Dependencies to complete analysis </a:t>
          </a:r>
        </a:p>
        <a:p>
          <a:pPr marL="0" lvl="0" indent="0" algn="l" defTabSz="533400">
            <a:lnSpc>
              <a:spcPct val="90000"/>
            </a:lnSpc>
            <a:spcBef>
              <a:spcPct val="0"/>
            </a:spcBef>
            <a:spcAft>
              <a:spcPct val="35000"/>
            </a:spcAft>
            <a:buNone/>
          </a:pPr>
          <a:r>
            <a:rPr lang="en-US" sz="1200" kern="1200" dirty="0"/>
            <a:t>	from datetime import datetime</a:t>
          </a:r>
        </a:p>
        <a:p>
          <a:pPr marL="0" lvl="0" indent="0" algn="l" defTabSz="533400">
            <a:lnSpc>
              <a:spcPct val="90000"/>
            </a:lnSpc>
            <a:spcBef>
              <a:spcPct val="0"/>
            </a:spcBef>
            <a:spcAft>
              <a:spcPct val="35000"/>
            </a:spcAft>
            <a:buNone/>
          </a:pPr>
          <a:r>
            <a:rPr lang="en-US" sz="1200" kern="1200" dirty="0"/>
            <a:t>	from sklearn.linear_model import LinearRegression</a:t>
          </a:r>
        </a:p>
        <a:p>
          <a:pPr marL="0" lvl="0" indent="0" algn="l" defTabSz="533400">
            <a:lnSpc>
              <a:spcPct val="90000"/>
            </a:lnSpc>
            <a:spcBef>
              <a:spcPct val="0"/>
            </a:spcBef>
            <a:spcAft>
              <a:spcPct val="35000"/>
            </a:spcAft>
            <a:buNone/>
          </a:pPr>
          <a:r>
            <a:rPr lang="en-US" sz="1200" kern="1200" dirty="0"/>
            <a:t>	from sklearn.preprocessing import OneHotEncoder</a:t>
          </a:r>
        </a:p>
        <a:p>
          <a:pPr marL="0" lvl="0" indent="0" algn="l" defTabSz="533400">
            <a:lnSpc>
              <a:spcPct val="90000"/>
            </a:lnSpc>
            <a:spcBef>
              <a:spcPct val="0"/>
            </a:spcBef>
            <a:spcAft>
              <a:spcPct val="35000"/>
            </a:spcAft>
            <a:buNone/>
          </a:pPr>
          <a:r>
            <a:rPr lang="en-US" sz="1200" kern="1200" dirty="0"/>
            <a:t>	from scipy import stats</a:t>
          </a:r>
        </a:p>
      </dsp:txBody>
      <dsp:txXfrm>
        <a:off x="61656" y="3895397"/>
        <a:ext cx="6399602" cy="11397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Our goal is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Linear regression seemed to be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divided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explored which features were the best predictors</a:t>
          </a:r>
        </a:p>
      </dsp:txBody>
      <dsp:txXfrm>
        <a:off x="38952" y="3573479"/>
        <a:ext cx="9828094" cy="7200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long/lat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a:t>openweathermap API call </a:t>
          </a:r>
          <a:r>
            <a:rPr lang="en-US" sz="1700" kern="1200" dirty="0"/>
            <a:t>to get the long and lat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4/30/2022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dirty="0"/>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13</a:t>
            </a:fld>
            <a:endParaRPr lang="en-US" dirty="0"/>
          </a:p>
        </p:txBody>
      </p:sp>
    </p:spTree>
    <p:extLst>
      <p:ext uri="{BB962C8B-B14F-4D97-AF65-F5344CB8AC3E}">
        <p14:creationId xmlns:p14="http://schemas.microsoft.com/office/powerpoint/2010/main" val="289224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intercept don’t add much to interpretation.  Medium strength correlation at best, aiming for =/&gt;0.5</a:t>
            </a:r>
          </a:p>
        </p:txBody>
      </p:sp>
      <p:sp>
        <p:nvSpPr>
          <p:cNvPr id="4" name="Slide Number Placeholder 3"/>
          <p:cNvSpPr>
            <a:spLocks noGrp="1"/>
          </p:cNvSpPr>
          <p:nvPr>
            <p:ph type="sldNum" sz="quarter" idx="5"/>
          </p:nvPr>
        </p:nvSpPr>
        <p:spPr/>
        <p:txBody>
          <a:bodyPr/>
          <a:lstStyle/>
          <a:p>
            <a:fld id="{DAFF7EC8-416A-4AAE-9DA9-2AE6E189A393}" type="slidenum">
              <a:rPr lang="en-US" smtClean="0"/>
              <a:t>23</a:t>
            </a:fld>
            <a:endParaRPr lang="en-US" dirty="0"/>
          </a:p>
        </p:txBody>
      </p:sp>
    </p:spTree>
    <p:extLst>
      <p:ext uri="{BB962C8B-B14F-4D97-AF65-F5344CB8AC3E}">
        <p14:creationId xmlns:p14="http://schemas.microsoft.com/office/powerpoint/2010/main" val="130748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26</a:t>
            </a:fld>
            <a:endParaRPr lang="en-US" dirty="0"/>
          </a:p>
        </p:txBody>
      </p:sp>
    </p:spTree>
    <p:extLst>
      <p:ext uri="{BB962C8B-B14F-4D97-AF65-F5344CB8AC3E}">
        <p14:creationId xmlns:p14="http://schemas.microsoft.com/office/powerpoint/2010/main" val="118555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27</a:t>
            </a:fld>
            <a:endParaRPr lang="en-US" dirty="0"/>
          </a:p>
        </p:txBody>
      </p:sp>
    </p:spTree>
    <p:extLst>
      <p:ext uri="{BB962C8B-B14F-4D97-AF65-F5344CB8AC3E}">
        <p14:creationId xmlns:p14="http://schemas.microsoft.com/office/powerpoint/2010/main" val="316155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46</a:t>
            </a:fld>
            <a:endParaRPr lang="en-US" dirty="0"/>
          </a:p>
        </p:txBody>
      </p:sp>
    </p:spTree>
    <p:extLst>
      <p:ext uri="{BB962C8B-B14F-4D97-AF65-F5344CB8AC3E}">
        <p14:creationId xmlns:p14="http://schemas.microsoft.com/office/powerpoint/2010/main" val="218923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47</a:t>
            </a:fld>
            <a:endParaRPr lang="en-US" dirty="0"/>
          </a:p>
        </p:txBody>
      </p:sp>
    </p:spTree>
    <p:extLst>
      <p:ext uri="{BB962C8B-B14F-4D97-AF65-F5344CB8AC3E}">
        <p14:creationId xmlns:p14="http://schemas.microsoft.com/office/powerpoint/2010/main" val="1124779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48</a:t>
            </a:fld>
            <a:endParaRPr lang="en-US" dirty="0"/>
          </a:p>
        </p:txBody>
      </p:sp>
    </p:spTree>
    <p:extLst>
      <p:ext uri="{BB962C8B-B14F-4D97-AF65-F5344CB8AC3E}">
        <p14:creationId xmlns:p14="http://schemas.microsoft.com/office/powerpoint/2010/main" val="77072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7.png"/><Relationship Id="rId7" Type="http://schemas.openxmlformats.org/officeDocument/2006/relationships/diagramColors" Target="../diagrams/colors8.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9.xml"/><Relationship Id="rId7" Type="http://schemas.openxmlformats.org/officeDocument/2006/relationships/image" Target="../media/image5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fif"/><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70.png"/><Relationship Id="rId7" Type="http://schemas.openxmlformats.org/officeDocument/2006/relationships/diagramColors" Target="../diagrams/colors11.xml"/><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2</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berger • Lucien Roberts • martha richardson</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A4A3-1FAA-4855-A00C-4101F7476F80}"/>
              </a:ext>
            </a:extLst>
          </p:cNvPr>
          <p:cNvSpPr>
            <a:spLocks noGrp="1"/>
          </p:cNvSpPr>
          <p:nvPr>
            <p:ph type="title"/>
          </p:nvPr>
        </p:nvSpPr>
        <p:spPr/>
        <p:txBody>
          <a:bodyPr/>
          <a:lstStyle/>
          <a:p>
            <a:r>
              <a:rPr lang="en-US" dirty="0"/>
              <a:t>TOP 5 EMPLOYERS And TITLES</a:t>
            </a:r>
          </a:p>
        </p:txBody>
      </p:sp>
      <p:pic>
        <p:nvPicPr>
          <p:cNvPr id="13" name="Content Placeholder 12">
            <a:extLst>
              <a:ext uri="{FF2B5EF4-FFF2-40B4-BE49-F238E27FC236}">
                <a16:creationId xmlns:a16="http://schemas.microsoft.com/office/drawing/2014/main" id="{DFC86FCE-066A-4367-8D8F-D8D14FB738D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798827" y="1990181"/>
            <a:ext cx="5022883" cy="3672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55F9D611-1EF8-4C75-96F6-06B5BDC664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9000"/>
                    </a14:imgEffect>
                  </a14:imgLayer>
                </a14:imgProps>
              </a:ext>
            </a:extLst>
          </a:blip>
          <a:stretch>
            <a:fillRect/>
          </a:stretch>
        </p:blipFill>
        <p:spPr>
          <a:xfrm>
            <a:off x="6024529" y="1962408"/>
            <a:ext cx="5207578" cy="370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626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a:t>AnnuAL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2125946109"/>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878591383"/>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The methods to gather the data appear to be user survey and do not represent a random sample of the full population of Data Science and STEM professionals.  </a:t>
            </a:r>
          </a:p>
          <a:p>
            <a:r>
              <a:rPr lang="en-US" dirty="0"/>
              <a:t>Data was collected over a 5-year duration, all salary values used for modeling were weighted equally.</a:t>
            </a:r>
          </a:p>
          <a:p>
            <a:r>
              <a:rPr lang="en-US" dirty="0"/>
              <a:t>Currency units were not given discreetly, data was filtered for US respondents and assumes salary values are reported in US dollars.</a:t>
            </a:r>
          </a:p>
          <a:p>
            <a:r>
              <a:rPr lang="en-US" dirty="0"/>
              <a:t> There is no uniform standard for job titles across industries, or even similar companies, ladders and levels are not considered in our analysis.  </a:t>
            </a:r>
          </a:p>
        </p:txBody>
      </p:sp>
    </p:spTree>
    <p:extLst>
      <p:ext uri="{BB962C8B-B14F-4D97-AF65-F5344CB8AC3E}">
        <p14:creationId xmlns:p14="http://schemas.microsoft.com/office/powerpoint/2010/main" val="190125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52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05281" y="2086260"/>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889560633"/>
              </p:ext>
            </p:extLst>
          </p:nvPr>
        </p:nvGraphicFramePr>
        <p:xfrm>
          <a:off x="1152522" y="1358615"/>
          <a:ext cx="6522914" cy="509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74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1" y="347172"/>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was an object containing a string list of city, state &amp; country</a:t>
            </a:r>
          </a:p>
          <a:p>
            <a:r>
              <a:rPr lang="en-US" dirty="0"/>
              <a:t>Using Python, split into 3 columns and add back to the Pandas dataFrame</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296538" y="3188476"/>
            <a:ext cx="2740938" cy="2533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452058" y="3345469"/>
            <a:ext cx="6768392" cy="24503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4"/>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5"/>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Numpy &amp; Matplot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Add def. of outliers here</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850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pPr lvl="1">
              <a:buSzPct val="90000"/>
              <a:buFont typeface="Courier New" panose="02070309020205020404" pitchFamily="49" charset="0"/>
              <a:buChar char="o"/>
            </a:pPr>
            <a:r>
              <a:rPr lang="en-US" dirty="0"/>
              <a:t>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Analysis of Machine Learning Models </a:t>
            </a:r>
          </a:p>
          <a:p>
            <a:pPr lvl="1">
              <a:buSzPct val="90000"/>
              <a:buFont typeface="Courier New" panose="02070309020205020404" pitchFamily="49" charset="0"/>
              <a:buChar char="o"/>
            </a:pPr>
            <a:r>
              <a:rPr lang="en-US" dirty="0"/>
              <a:t>Linear Regression</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6094411" y="1282700"/>
            <a:ext cx="4914901" cy="479483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lang="en-US" sz="1600" dirty="0">
                <a:solidFill>
                  <a:prstClr val="white"/>
                </a:solidFill>
                <a:latin typeface="Tw Cen MT" panose="020B0602020104020603"/>
              </a:rPr>
              <a:t>Pandas and Python to connect model</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Tableau Storyboard/Website configuration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a:solidFill>
                  <a:prstClr val="white"/>
                </a:solidFill>
                <a:latin typeface="Tw Cen MT" panose="020B0602020104020603"/>
              </a:rPr>
              <a:t>nstration</a:t>
            </a: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a:solidFill>
                  <a:prstClr val="white"/>
                </a:solidFill>
                <a:latin typeface="Tw Cen MT" panose="020B0602020104020603"/>
              </a:rPr>
              <a:t>ictive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p:pic>
            <p:nvPicPr>
              <p:cNvPr id="4" name="Ink 3">
                <a:extLst>
                  <a:ext uri="{FF2B5EF4-FFF2-40B4-BE49-F238E27FC236}">
                    <a16:creationId xmlns:a16="http://schemas.microsoft.com/office/drawing/2014/main" id="{C85D849E-1041-4893-9C31-33400ADB1F30}"/>
                  </a:ext>
                </a:extLst>
              </p:cNvPr>
              <p:cNvPicPr/>
              <p:nvPr/>
            </p:nvPicPr>
            <p:blipFill>
              <a:blip r:embed="rId3"/>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'level’, 'tag’ 'Race’, 'Education'</a:t>
            </a:r>
          </a:p>
          <a:p>
            <a:r>
              <a:rPr lang="en-US" dirty="0"/>
              <a:t>Identify &amp; Remove null values</a:t>
            </a:r>
          </a:p>
          <a:p>
            <a:pPr lvl="1"/>
            <a:r>
              <a:rPr lang="en-US" dirty="0"/>
              <a:t>gender                     19,540</a:t>
            </a:r>
          </a:p>
          <a:p>
            <a:pPr lvl="1"/>
            <a:r>
              <a:rPr lang="en-US" dirty="0"/>
              <a:t>otherdetails               22,505</a:t>
            </a:r>
          </a:p>
          <a:p>
            <a:r>
              <a:rPr lang="en-US" dirty="0"/>
              <a:t>Drop 5 rows where company is NaN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Initial 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26252573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RegRession – Years of Experience</a:t>
            </a: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1137" y="1849438"/>
            <a:ext cx="4931242" cy="4256088"/>
          </a:xfrm>
        </p:spPr>
        <p:txBody>
          <a:bodyPr>
            <a:normAutofit/>
          </a:bodyPr>
          <a:lstStyle/>
          <a:p>
            <a:r>
              <a:rPr lang="en-US" dirty="0">
                <a:solidFill>
                  <a:srgbClr val="FFFFFF"/>
                </a:solidFill>
              </a:rPr>
              <a:t>Resources/US_Salary_Cleaned.csv</a:t>
            </a:r>
          </a:p>
          <a:p>
            <a:pPr lvl="1"/>
            <a:r>
              <a:rPr lang="en-US" sz="1400" dirty="0">
                <a:solidFill>
                  <a:srgbClr val="FFFFFF"/>
                </a:solidFill>
              </a:rPr>
              <a:t>from sklearn.linear_model import LinearRegression</a:t>
            </a:r>
          </a:p>
          <a:p>
            <a:pPr lvl="1"/>
            <a:r>
              <a:rPr lang="en-US" sz="1400" dirty="0">
                <a:solidFill>
                  <a:srgbClr val="FFFFFF"/>
                </a:solidFill>
              </a:rPr>
              <a:t>from scipy import stats</a:t>
            </a:r>
          </a:p>
          <a:p>
            <a:pPr lvl="1"/>
            <a:endParaRPr lang="en-US" sz="1400" dirty="0">
              <a:solidFill>
                <a:srgbClr val="FFFFFF"/>
              </a:solidFill>
            </a:endParaRPr>
          </a:p>
          <a:p>
            <a:r>
              <a:rPr lang="en-US" dirty="0">
                <a:solidFill>
                  <a:srgbClr val="FFFFFF"/>
                </a:solidFill>
              </a:rPr>
              <a:t>Total Salary by Years of Experience</a:t>
            </a:r>
          </a:p>
          <a:p>
            <a:pPr lvl="1"/>
            <a:r>
              <a:rPr lang="en-US" dirty="0">
                <a:solidFill>
                  <a:srgbClr val="FFFFFF"/>
                </a:solidFill>
              </a:rPr>
              <a:t>r = 0.40 (correlation coefficient)</a:t>
            </a:r>
          </a:p>
          <a:p>
            <a:pPr lvl="1"/>
            <a:endParaRPr lang="en-US" dirty="0">
              <a:solidFill>
                <a:srgbClr val="FFFFFF"/>
              </a:solidFill>
            </a:endParaRPr>
          </a:p>
          <a:p>
            <a:r>
              <a:rPr lang="en-US" dirty="0">
                <a:solidFill>
                  <a:srgbClr val="FFFFFF"/>
                </a:solidFill>
              </a:rPr>
              <a:t>A modest correlation, this model could use improvement</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4"/>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864800"/>
            <a:ext cx="4796630" cy="646331"/>
          </a:xfrm>
          <a:prstGeom prst="rect">
            <a:avLst/>
          </a:prstGeom>
          <a:noFill/>
        </p:spPr>
        <p:txBody>
          <a:bodyPr wrap="square" rtlCol="0">
            <a:spAutoFit/>
          </a:bodyPr>
          <a:lstStyle/>
          <a:p>
            <a:r>
              <a:rPr lang="en-US" sz="1200" dirty="0">
                <a:solidFill>
                  <a:schemeClr val="bg1"/>
                </a:solidFill>
              </a:rPr>
              <a:t>Cleaning_Data.ipynb</a:t>
            </a: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5"/>
          <a:stretch>
            <a:fillRect/>
          </a:stretch>
        </p:blipFill>
        <p:spPr>
          <a:xfrm>
            <a:off x="1316475" y="4576763"/>
            <a:ext cx="4153789" cy="1305158"/>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6"/>
          <a:stretch>
            <a:fillRect/>
          </a:stretch>
        </p:blipFill>
        <p:spPr>
          <a:xfrm>
            <a:off x="2493019" y="3871351"/>
            <a:ext cx="2064073" cy="498658"/>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 name="Group 18">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1"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 name="Group 19">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1"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BD581E-FE80-4B8B-B9C1-3C96FB880256}"/>
              </a:ext>
            </a:extLst>
          </p:cNvPr>
          <p:cNvSpPr>
            <a:spLocks noGrp="1"/>
          </p:cNvSpPr>
          <p:nvPr>
            <p:ph type="title"/>
          </p:nvPr>
        </p:nvSpPr>
        <p:spPr>
          <a:xfrm>
            <a:off x="6611703" y="251805"/>
            <a:ext cx="4747088" cy="1478570"/>
          </a:xfrm>
        </p:spPr>
        <p:txBody>
          <a:bodyPr>
            <a:normAutofit/>
          </a:bodyPr>
          <a:lstStyle/>
          <a:p>
            <a:r>
              <a:rPr lang="en-US" dirty="0">
                <a:solidFill>
                  <a:srgbClr val="FFFFFF"/>
                </a:solidFill>
              </a:rPr>
              <a:t>LINEAR REGRESSION – YEARS AT COMPANY</a:t>
            </a:r>
          </a:p>
        </p:txBody>
      </p:sp>
      <p:sp useBgFill="1">
        <p:nvSpPr>
          <p:cNvPr id="61"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a:extLst>
              <a:ext uri="{FF2B5EF4-FFF2-40B4-BE49-F238E27FC236}">
                <a16:creationId xmlns:a16="http://schemas.microsoft.com/office/drawing/2014/main" id="{E5D89858-2ECF-4505-8EFD-A7BD827FDF6C}"/>
              </a:ext>
            </a:extLst>
          </p:cNvPr>
          <p:cNvPicPr>
            <a:picLocks noChangeAspect="1"/>
          </p:cNvPicPr>
          <p:nvPr/>
        </p:nvPicPr>
        <p:blipFill>
          <a:blip r:embed="rId3"/>
          <a:stretch>
            <a:fillRect/>
          </a:stretch>
        </p:blipFill>
        <p:spPr>
          <a:xfrm>
            <a:off x="1057966" y="1200454"/>
            <a:ext cx="4496145" cy="2830209"/>
          </a:xfrm>
          <a:prstGeom prst="rect">
            <a:avLst/>
          </a:prstGeom>
        </p:spPr>
      </p:pic>
      <p:sp>
        <p:nvSpPr>
          <p:cNvPr id="17" name="Content Placeholder 12">
            <a:extLst>
              <a:ext uri="{FF2B5EF4-FFF2-40B4-BE49-F238E27FC236}">
                <a16:creationId xmlns:a16="http://schemas.microsoft.com/office/drawing/2014/main" id="{330E6376-D346-9A3A-7BC7-69FCB666F0A0}"/>
              </a:ext>
            </a:extLst>
          </p:cNvPr>
          <p:cNvSpPr>
            <a:spLocks noGrp="1"/>
          </p:cNvSpPr>
          <p:nvPr>
            <p:ph idx="1"/>
          </p:nvPr>
        </p:nvSpPr>
        <p:spPr>
          <a:xfrm>
            <a:off x="6559091" y="1730375"/>
            <a:ext cx="4825669" cy="4224337"/>
          </a:xfrm>
        </p:spPr>
        <p:txBody>
          <a:bodyPr>
            <a:normAutofit fontScale="92500"/>
          </a:bodyPr>
          <a:lstStyle/>
          <a:p>
            <a:r>
              <a:rPr lang="en-US" dirty="0">
                <a:solidFill>
                  <a:srgbClr val="FFFFFF"/>
                </a:solidFill>
              </a:rPr>
              <a:t>Total salary by Years at Company</a:t>
            </a:r>
          </a:p>
          <a:p>
            <a:pPr lvl="1"/>
            <a:r>
              <a:rPr lang="en-US" dirty="0">
                <a:solidFill>
                  <a:srgbClr val="FFFFFF"/>
                </a:solidFill>
              </a:rPr>
              <a:t>Slope = [3086.77]</a:t>
            </a:r>
          </a:p>
          <a:p>
            <a:pPr lvl="1"/>
            <a:r>
              <a:rPr lang="en-US" dirty="0">
                <a:solidFill>
                  <a:srgbClr val="FFFFFF"/>
                </a:solidFill>
              </a:rPr>
              <a:t>Intercept I = 187505.03</a:t>
            </a:r>
          </a:p>
          <a:p>
            <a:pPr lvl="1"/>
            <a:r>
              <a:rPr lang="en-US" dirty="0">
                <a:solidFill>
                  <a:srgbClr val="FFFFFF"/>
                </a:solidFill>
              </a:rPr>
              <a:t>r= 0.14</a:t>
            </a:r>
          </a:p>
          <a:p>
            <a:r>
              <a:rPr lang="en-US" dirty="0">
                <a:solidFill>
                  <a:srgbClr val="FFFFFF"/>
                </a:solidFill>
              </a:rPr>
              <a:t>Weaker correlation for predictive model</a:t>
            </a:r>
          </a:p>
          <a:p>
            <a:r>
              <a:rPr lang="en-US" dirty="0">
                <a:solidFill>
                  <a:srgbClr val="FFFFFF"/>
                </a:solidFill>
              </a:rPr>
              <a:t>Correlation was not improved when base salary was used as output for either yrs. of exp. or yrs. at company</a:t>
            </a:r>
          </a:p>
        </p:txBody>
      </p:sp>
      <p:pic>
        <p:nvPicPr>
          <p:cNvPr id="12" name="Picture 11">
            <a:extLst>
              <a:ext uri="{FF2B5EF4-FFF2-40B4-BE49-F238E27FC236}">
                <a16:creationId xmlns:a16="http://schemas.microsoft.com/office/drawing/2014/main" id="{664E4D93-0A3D-4664-943D-DA6A0D95DE04}"/>
              </a:ext>
            </a:extLst>
          </p:cNvPr>
          <p:cNvPicPr>
            <a:picLocks noChangeAspect="1"/>
          </p:cNvPicPr>
          <p:nvPr/>
        </p:nvPicPr>
        <p:blipFill>
          <a:blip r:embed="rId4"/>
          <a:stretch>
            <a:fillRect/>
          </a:stretch>
        </p:blipFill>
        <p:spPr>
          <a:xfrm>
            <a:off x="1196975" y="4246654"/>
            <a:ext cx="4524375" cy="1395393"/>
          </a:xfrm>
          <a:prstGeom prst="rect">
            <a:avLst/>
          </a:prstGeom>
        </p:spPr>
      </p:pic>
    </p:spTree>
    <p:extLst>
      <p:ext uri="{BB962C8B-B14F-4D97-AF65-F5344CB8AC3E}">
        <p14:creationId xmlns:p14="http://schemas.microsoft.com/office/powerpoint/2010/main" val="244351294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2" y="391309"/>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277903"/>
            <a:ext cx="2816439" cy="3541714"/>
          </a:xfrm>
        </p:spPr>
        <p:txBody>
          <a:bodyPr/>
          <a:lstStyle/>
          <a:p>
            <a:r>
              <a:rPr lang="en-US" dirty="0"/>
              <a:t>Job Title (r=0.33)</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196" y="2005976"/>
            <a:ext cx="2816655" cy="4487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472820" y="2005975"/>
            <a:ext cx="2342354" cy="224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69C0D029-3B2D-45FA-BCA1-EF12F041F6D9}"/>
              </a:ext>
            </a:extLst>
          </p:cNvPr>
          <p:cNvSpPr txBox="1"/>
          <p:nvPr/>
        </p:nvSpPr>
        <p:spPr>
          <a:xfrm>
            <a:off x="4094746" y="1371254"/>
            <a:ext cx="3629025" cy="461665"/>
          </a:xfrm>
          <a:prstGeom prst="rect">
            <a:avLst/>
          </a:prstGeom>
          <a:noFill/>
        </p:spPr>
        <p:txBody>
          <a:bodyPr wrap="square">
            <a:spAutoFit/>
          </a:bodyPr>
          <a:lstStyle/>
          <a:p>
            <a:pPr marL="285750" indent="-285750">
              <a:buFont typeface="Arial" panose="020B0604020202020204" pitchFamily="34" charset="0"/>
              <a:buChar char="•"/>
            </a:pPr>
            <a:r>
              <a:rPr lang="en-US" sz="2400" dirty="0"/>
              <a:t>Date</a:t>
            </a:r>
            <a:r>
              <a:rPr lang="en-US" sz="2000" dirty="0"/>
              <a:t> </a:t>
            </a:r>
            <a:r>
              <a:rPr lang="en-US" sz="2400" dirty="0"/>
              <a:t>Entered</a:t>
            </a:r>
            <a:r>
              <a:rPr lang="en-US" sz="2000" dirty="0"/>
              <a:t> (r&lt;</a:t>
            </a:r>
            <a:r>
              <a:rPr lang="en-US" sz="2400" dirty="0"/>
              <a:t> -0.1</a:t>
            </a:r>
            <a:r>
              <a:rPr lang="en-US" sz="2000" dirty="0"/>
              <a:t>)</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99876" y="1396451"/>
            <a:ext cx="3171429" cy="121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19C2E606-6616-42D7-AD36-89D67B1694C1}"/>
              </a:ext>
            </a:extLst>
          </p:cNvPr>
          <p:cNvSpPr txBox="1"/>
          <p:nvPr/>
        </p:nvSpPr>
        <p:spPr>
          <a:xfrm>
            <a:off x="7104932" y="3111457"/>
            <a:ext cx="456131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Goal r= 0.5 or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models exhibited a low to medium correlation coefficient (r) and a at best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Years of experience and years at company were stronger predictors for the liner regression model when limited to job title or company.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0482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2" y="1450135"/>
            <a:ext cx="5172500" cy="4445697"/>
          </a:xfrm>
        </p:spPr>
        <p:txBody>
          <a:bodyPr>
            <a:normAutofit fontScale="77500" lnSpcReduction="20000"/>
          </a:bodyPr>
          <a:lstStyle/>
          <a:p>
            <a:r>
              <a:rPr lang="en-US" dirty="0"/>
              <a:t>Regressions models are constrained to continuous variables while Ensemble Learning models use categorical variables</a:t>
            </a:r>
          </a:p>
          <a:p>
            <a:r>
              <a:rPr lang="en-US" dirty="0"/>
              <a:t>IMPORT &amp; SET-UP SCIKIT LEARN ML TOOLS</a:t>
            </a:r>
          </a:p>
          <a:p>
            <a:pPr lvl="1"/>
            <a:r>
              <a:rPr lang="en-US" sz="2100" dirty="0"/>
              <a:t>from sklearn.preprocessing import OneHotEncoder</a:t>
            </a:r>
          </a:p>
          <a:p>
            <a:pPr lvl="1"/>
            <a:r>
              <a:rPr lang="en-US" sz="2100" dirty="0"/>
              <a:t>from sklearn.ensemble import RandomForestClassifier</a:t>
            </a:r>
          </a:p>
          <a:p>
            <a:pPr lvl="1"/>
            <a:r>
              <a:rPr lang="en-US" sz="2100" dirty="0"/>
              <a:t>from sklearn.model_selection import train_test_split</a:t>
            </a:r>
          </a:p>
          <a:p>
            <a:pPr lvl="1"/>
            <a:r>
              <a:rPr lang="en-US" sz="2100" dirty="0"/>
              <a:t>from sklearn.preprocessing import StandardScaler</a:t>
            </a:r>
          </a:p>
          <a:p>
            <a:pPr lvl="1"/>
            <a:r>
              <a:rPr lang="en-US" sz="2100" dirty="0"/>
              <a:t>from scipy import stats</a:t>
            </a:r>
          </a:p>
          <a:p>
            <a:pPr lvl="1"/>
            <a:r>
              <a:rPr lang="en-US" sz="2100" dirty="0"/>
              <a:t>from datetime import datetime</a:t>
            </a:r>
          </a:p>
          <a:p>
            <a:pPr lvl="1"/>
            <a:r>
              <a:rPr lang="en-US" sz="2100" dirty="0"/>
              <a:t>from sklearn.metrics import accuracy_score, confusion_matrix, classification_report</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Models.ipynb</a:t>
            </a:r>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233504"/>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285750"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1BF-3C2B-42EB-9847-96F543D95EE9}"/>
              </a:ext>
            </a:extLst>
          </p:cNvPr>
          <p:cNvSpPr>
            <a:spLocks noGrp="1"/>
          </p:cNvSpPr>
          <p:nvPr>
            <p:ph type="title"/>
          </p:nvPr>
        </p:nvSpPr>
        <p:spPr>
          <a:xfrm>
            <a:off x="1141413" y="327514"/>
            <a:ext cx="9905998" cy="1478570"/>
          </a:xfrm>
        </p:spPr>
        <p:txBody>
          <a:bodyPr/>
          <a:lstStyle/>
          <a:p>
            <a:r>
              <a:rPr lang="en-US" dirty="0"/>
              <a:t>create the RANDOM FOREST MODEL – ALL FEATURES</a:t>
            </a:r>
          </a:p>
        </p:txBody>
      </p:sp>
      <p:sp>
        <p:nvSpPr>
          <p:cNvPr id="3" name="Content Placeholder 2">
            <a:extLst>
              <a:ext uri="{FF2B5EF4-FFF2-40B4-BE49-F238E27FC236}">
                <a16:creationId xmlns:a16="http://schemas.microsoft.com/office/drawing/2014/main" id="{3B64EEB3-8353-4867-9F3D-247634216737}"/>
              </a:ext>
            </a:extLst>
          </p:cNvPr>
          <p:cNvSpPr>
            <a:spLocks noGrp="1"/>
          </p:cNvSpPr>
          <p:nvPr>
            <p:ph idx="1"/>
          </p:nvPr>
        </p:nvSpPr>
        <p:spPr>
          <a:xfrm>
            <a:off x="909400" y="1893506"/>
            <a:ext cx="9905999" cy="3541714"/>
          </a:xfrm>
        </p:spPr>
        <p:txBody>
          <a:bodyPr>
            <a:normAutofit lnSpcReduction="10000"/>
          </a:bodyPr>
          <a:lstStyle/>
          <a:p>
            <a:r>
              <a:rPr lang="en-US" dirty="0"/>
              <a:t>PERFORM CLASSIFICATION OF THE DATA – ALL FEATURES</a:t>
            </a:r>
          </a:p>
          <a:p>
            <a:r>
              <a:rPr lang="en-US" dirty="0"/>
              <a:t>DROP OUTPUT COLUMNS</a:t>
            </a:r>
          </a:p>
          <a:p>
            <a:r>
              <a:rPr lang="en-US" dirty="0"/>
              <a:t>DEPLOY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endParaRPr lang="en-US" dirty="0"/>
          </a:p>
        </p:txBody>
      </p:sp>
      <p:pic>
        <p:nvPicPr>
          <p:cNvPr id="4" name="Picture 3">
            <a:extLst>
              <a:ext uri="{FF2B5EF4-FFF2-40B4-BE49-F238E27FC236}">
                <a16:creationId xmlns:a16="http://schemas.microsoft.com/office/drawing/2014/main" id="{1A629C42-E4E6-46B1-AC64-00B3B92BF93C}"/>
              </a:ext>
            </a:extLst>
          </p:cNvPr>
          <p:cNvPicPr>
            <a:picLocks noChangeAspect="1"/>
          </p:cNvPicPr>
          <p:nvPr/>
        </p:nvPicPr>
        <p:blipFill>
          <a:blip r:embed="rId2"/>
          <a:stretch>
            <a:fillRect/>
          </a:stretch>
        </p:blipFill>
        <p:spPr>
          <a:xfrm>
            <a:off x="6286432" y="2477941"/>
            <a:ext cx="5279594" cy="1902117"/>
          </a:xfrm>
          <a:prstGeom prst="rect">
            <a:avLst/>
          </a:prstGeom>
        </p:spPr>
      </p:pic>
      <p:sp>
        <p:nvSpPr>
          <p:cNvPr id="7" name="TextBox 6">
            <a:extLst>
              <a:ext uri="{FF2B5EF4-FFF2-40B4-BE49-F238E27FC236}">
                <a16:creationId xmlns:a16="http://schemas.microsoft.com/office/drawing/2014/main" id="{1E7B3D40-ABBE-4ABA-9990-165A907BF0CB}"/>
              </a:ext>
            </a:extLst>
          </p:cNvPr>
          <p:cNvSpPr txBox="1"/>
          <p:nvPr/>
        </p:nvSpPr>
        <p:spPr>
          <a:xfrm>
            <a:off x="8160483" y="4867249"/>
            <a:ext cx="1875674" cy="369332"/>
          </a:xfrm>
          <a:prstGeom prst="rect">
            <a:avLst/>
          </a:prstGeom>
          <a:noFill/>
        </p:spPr>
        <p:txBody>
          <a:bodyPr wrap="square" rtlCol="0">
            <a:spAutoFit/>
          </a:bodyPr>
          <a:lstStyle/>
          <a:p>
            <a:r>
              <a:rPr lang="en-US" dirty="0"/>
              <a:t>n=15 FEATURES</a:t>
            </a:r>
          </a:p>
        </p:txBody>
      </p:sp>
    </p:spTree>
    <p:extLst>
      <p:ext uri="{BB962C8B-B14F-4D97-AF65-F5344CB8AC3E}">
        <p14:creationId xmlns:p14="http://schemas.microsoft.com/office/powerpoint/2010/main" val="609538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960732"/>
            <a:ext cx="4951410" cy="3737096"/>
          </a:xfrm>
        </p:spPr>
        <p:txBody>
          <a:bodyPr>
            <a:normAutofit fontScale="92500" lnSpcReduction="20000"/>
          </a:bodyPr>
          <a:lstStyle/>
          <a:p>
            <a:r>
              <a:rPr lang="en-US" dirty="0"/>
              <a:t>For rows where basesalary = 0, set equal to totalyearlycompensation </a:t>
            </a:r>
          </a:p>
          <a:p>
            <a:r>
              <a:rPr lang="en-US" dirty="0"/>
              <a:t>Assign a target value from the base salary by bucketing</a:t>
            </a:r>
          </a:p>
          <a:p>
            <a:pPr lvl="1"/>
            <a:r>
              <a:rPr lang="en-US" dirty="0"/>
              <a:t>Mean + 2SD = </a:t>
            </a:r>
          </a:p>
          <a:p>
            <a:pPr lvl="2"/>
            <a:r>
              <a:rPr lang="en-US" dirty="0"/>
              <a:t>149,172 + 2(44,382) = $237,936</a:t>
            </a:r>
          </a:p>
          <a:p>
            <a:pPr lvl="2"/>
            <a:r>
              <a:rPr lang="en-US" dirty="0"/>
              <a:t>Max. salary = $350, 000</a:t>
            </a:r>
          </a:p>
          <a:p>
            <a:r>
              <a:rPr lang="en-US" dirty="0"/>
              <a:t>Create a function to generate salary levels using salary bands of $25,000 for a total of 15 salary levels </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2"/>
          <a:stretch>
            <a:fillRect/>
          </a:stretch>
        </p:blipFill>
        <p:spPr>
          <a:xfrm>
            <a:off x="6364408" y="1614093"/>
            <a:ext cx="4951410" cy="2563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1C5A8D67-CD8E-4FC5-A1BE-CF6746223100}"/>
              </a:ext>
            </a:extLst>
          </p:cNvPr>
          <p:cNvPicPr>
            <a:picLocks noChangeAspect="1"/>
          </p:cNvPicPr>
          <p:nvPr/>
        </p:nvPicPr>
        <p:blipFill>
          <a:blip r:embed="rId3"/>
          <a:stretch>
            <a:fillRect/>
          </a:stretch>
        </p:blipFill>
        <p:spPr>
          <a:xfrm>
            <a:off x="2579400" y="4697828"/>
            <a:ext cx="8372475" cy="2009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E348-2979-49E1-866A-C89190C00566}"/>
              </a:ext>
            </a:extLst>
          </p:cNvPr>
          <p:cNvSpPr>
            <a:spLocks noGrp="1"/>
          </p:cNvSpPr>
          <p:nvPr>
            <p:ph type="title"/>
          </p:nvPr>
        </p:nvSpPr>
        <p:spPr/>
        <p:txBody>
          <a:bodyPr/>
          <a:lstStyle/>
          <a:p>
            <a:r>
              <a:rPr lang="en-US" dirty="0"/>
              <a:t>Data SElection</a:t>
            </a:r>
          </a:p>
        </p:txBody>
      </p:sp>
    </p:spTree>
    <p:extLst>
      <p:ext uri="{BB962C8B-B14F-4D97-AF65-F5344CB8AC3E}">
        <p14:creationId xmlns:p14="http://schemas.microsoft.com/office/powerpoint/2010/main" val="309995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43388" y="3211050"/>
            <a:ext cx="3466900" cy="2166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77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COLUMS</a:t>
            </a:r>
          </a:p>
          <a:p>
            <a:r>
              <a:rPr lang="en-US" dirty="0"/>
              <a:t>DEPLOY ONE HOT ENCODING</a:t>
            </a:r>
          </a:p>
          <a:p>
            <a:r>
              <a:rPr lang="en-US" dirty="0"/>
              <a:t>SCALE USING STANDARD SCALER</a:t>
            </a:r>
          </a:p>
          <a:p>
            <a:r>
              <a:rPr lang="en-US" dirty="0"/>
              <a:t>SPLIT INTO TEST/TRAINING DATASETS</a:t>
            </a:r>
          </a:p>
          <a:p>
            <a:pPr lvl="1"/>
            <a:r>
              <a:rPr lang="en-US" dirty="0"/>
              <a:t>Training Data Shape (46,977 rows, 3 columns)</a:t>
            </a:r>
          </a:p>
          <a:p>
            <a:pPr lvl="1"/>
            <a:r>
              <a:rPr lang="en-US" dirty="0"/>
              <a:t>Test Data (15,660 rows, 3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a:t>Final_model_random_forests.ipynb</a:t>
            </a:r>
          </a:p>
        </p:txBody>
      </p:sp>
    </p:spTree>
    <p:extLst>
      <p:ext uri="{BB962C8B-B14F-4D97-AF65-F5344CB8AC3E}">
        <p14:creationId xmlns:p14="http://schemas.microsoft.com/office/powerpoint/2010/main" val="34227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BinNING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RegioNS</a:t>
            </a:r>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2"/>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0"/>
            <a:ext cx="9905998" cy="1478570"/>
          </a:xfrm>
        </p:spPr>
        <p:txBody>
          <a:bodyPr/>
          <a:lstStyle/>
          <a:p>
            <a:r>
              <a:rPr lang="en-US" dirty="0"/>
              <a:t>FINAL DATA PREpARATION</a:t>
            </a:r>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1214650"/>
            <a:ext cx="9678988" cy="2620749"/>
          </a:xfrm>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8004456" y="2412965"/>
            <a:ext cx="3121554" cy="28141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6" name="Content Placeholder 2">
            <a:extLst>
              <a:ext uri="{FF2B5EF4-FFF2-40B4-BE49-F238E27FC236}">
                <a16:creationId xmlns:a16="http://schemas.microsoft.com/office/drawing/2014/main" id="{A020EA46-2494-4D22-A9E7-E67E3C793359}"/>
              </a:ext>
            </a:extLst>
          </p:cNvPr>
          <p:cNvGraphicFramePr>
            <a:graphicFrameLocks/>
          </p:cNvGraphicFramePr>
          <p:nvPr>
            <p:extLst>
              <p:ext uri="{D42A27DB-BD31-4B8C-83A1-F6EECF244321}">
                <p14:modId xmlns:p14="http://schemas.microsoft.com/office/powerpoint/2010/main" val="2239264499"/>
              </p:ext>
            </p:extLst>
          </p:nvPr>
        </p:nvGraphicFramePr>
        <p:xfrm>
          <a:off x="1105470" y="1214650"/>
          <a:ext cx="6496333" cy="51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01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pPr lvl="1"/>
            <a:r>
              <a:rPr lang="en-US" dirty="0"/>
              <a:t>Training Data Shape = 33,542 rows, 3 columns</a:t>
            </a:r>
          </a:p>
          <a:p>
            <a:pPr lvl="1"/>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binning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a:xfrm>
            <a:off x="1143000" y="1883250"/>
            <a:ext cx="9906000" cy="2852737"/>
          </a:xfrm>
        </p:spPr>
        <p:txBody>
          <a:bodyPr/>
          <a:lstStyle/>
          <a:p>
            <a:r>
              <a:rPr lang="en-US" dirty="0"/>
              <a:t>Connecting to the salary PREDICTION TOOL</a:t>
            </a:r>
          </a:p>
        </p:txBody>
      </p:sp>
    </p:spTree>
    <p:extLst>
      <p:ext uri="{BB962C8B-B14F-4D97-AF65-F5344CB8AC3E}">
        <p14:creationId xmlns:p14="http://schemas.microsoft.com/office/powerpoint/2010/main" val="89313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DaSHBOARD</a:t>
            </a:r>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7171075" y="1802006"/>
            <a:ext cx="4049070" cy="304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8000" y="794021"/>
            <a:ext cx="2692400" cy="91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139017579"/>
              </p:ext>
            </p:extLst>
          </p:nvPr>
        </p:nvGraphicFramePr>
        <p:xfrm>
          <a:off x="1566709" y="1500341"/>
          <a:ext cx="4994583" cy="464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7171075" y="5029200"/>
            <a:ext cx="3877924" cy="1696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a:xfrm>
            <a:off x="1364238" y="280475"/>
            <a:ext cx="9905998" cy="1478570"/>
          </a:xfrm>
        </p:spPr>
        <p:txBody>
          <a:bodyPr/>
          <a:lstStyle/>
          <a:p>
            <a:r>
              <a:rPr lang="en-US" dirty="0"/>
              <a:t>STEM SALARY RANGE PREDICTOR</a:t>
            </a:r>
          </a:p>
        </p:txBody>
      </p:sp>
      <p:sp>
        <p:nvSpPr>
          <p:cNvPr id="5" name="TextBox 4">
            <a:extLst>
              <a:ext uri="{FF2B5EF4-FFF2-40B4-BE49-F238E27FC236}">
                <a16:creationId xmlns:a16="http://schemas.microsoft.com/office/drawing/2014/main" id="{552ACD74-A5D4-4F7A-8454-D58F14152F46}"/>
              </a:ext>
            </a:extLst>
          </p:cNvPr>
          <p:cNvSpPr txBox="1"/>
          <p:nvPr/>
        </p:nvSpPr>
        <p:spPr>
          <a:xfrm>
            <a:off x="2165445" y="5870811"/>
            <a:ext cx="7861110" cy="369332"/>
          </a:xfrm>
          <a:prstGeom prst="rect">
            <a:avLst/>
          </a:prstGeom>
          <a:noFill/>
        </p:spPr>
        <p:txBody>
          <a:bodyPr wrap="square">
            <a:spAutoFit/>
          </a:bodyPr>
          <a:lstStyle/>
          <a:p>
            <a:r>
              <a:rPr lang="en-US" dirty="0"/>
              <a:t>https://github.com/mgsrichard/Capstone-Project/blob/main/rf_model_pkl</a:t>
            </a:r>
          </a:p>
        </p:txBody>
      </p:sp>
      <p:pic>
        <p:nvPicPr>
          <p:cNvPr id="8" name="Content Placeholder 7">
            <a:extLst>
              <a:ext uri="{FF2B5EF4-FFF2-40B4-BE49-F238E27FC236}">
                <a16:creationId xmlns:a16="http://schemas.microsoft.com/office/drawing/2014/main" id="{871F738F-0202-4445-98CA-638B40216BB0}"/>
              </a:ext>
            </a:extLst>
          </p:cNvPr>
          <p:cNvPicPr>
            <a:picLocks noGrp="1" noChangeAspect="1"/>
          </p:cNvPicPr>
          <p:nvPr>
            <p:ph idx="1"/>
          </p:nvPr>
        </p:nvPicPr>
        <p:blipFill>
          <a:blip r:embed="rId2"/>
          <a:stretch>
            <a:fillRect/>
          </a:stretch>
        </p:blipFill>
        <p:spPr>
          <a:xfrm>
            <a:off x="1818933" y="2115530"/>
            <a:ext cx="8554134" cy="3541712"/>
          </a:xfrm>
        </p:spPr>
      </p:pic>
    </p:spTree>
    <p:extLst>
      <p:ext uri="{BB962C8B-B14F-4D97-AF65-F5344CB8AC3E}">
        <p14:creationId xmlns:p14="http://schemas.microsoft.com/office/powerpoint/2010/main" val="120829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B38F-955F-4D78-BB38-82465D161344}"/>
              </a:ext>
            </a:extLst>
          </p:cNvPr>
          <p:cNvSpPr>
            <a:spLocks noGrp="1"/>
          </p:cNvSpPr>
          <p:nvPr>
            <p:ph type="title"/>
          </p:nvPr>
        </p:nvSpPr>
        <p:spPr>
          <a:xfrm>
            <a:off x="2507777" y="138773"/>
            <a:ext cx="9905998" cy="1478570"/>
          </a:xfrm>
        </p:spPr>
        <p:txBody>
          <a:bodyPr/>
          <a:lstStyle/>
          <a:p>
            <a:r>
              <a:rPr lang="en-US" dirty="0"/>
              <a:t>					PreDICTION TOOL</a:t>
            </a:r>
          </a:p>
        </p:txBody>
      </p:sp>
      <p:pic>
        <p:nvPicPr>
          <p:cNvPr id="10" name="Content Placeholder 9">
            <a:extLst>
              <a:ext uri="{FF2B5EF4-FFF2-40B4-BE49-F238E27FC236}">
                <a16:creationId xmlns:a16="http://schemas.microsoft.com/office/drawing/2014/main" id="{E39AEF01-6F0F-4628-930C-E5371F6B8086}"/>
              </a:ext>
            </a:extLst>
          </p:cNvPr>
          <p:cNvPicPr>
            <a:picLocks noGrp="1" noChangeAspect="1"/>
          </p:cNvPicPr>
          <p:nvPr>
            <p:ph idx="1"/>
          </p:nvPr>
        </p:nvPicPr>
        <p:blipFill>
          <a:blip r:embed="rId2"/>
          <a:stretch>
            <a:fillRect/>
          </a:stretch>
        </p:blipFill>
        <p:spPr>
          <a:xfrm>
            <a:off x="1391638" y="736917"/>
            <a:ext cx="4775889" cy="5036087"/>
          </a:xfrm>
        </p:spPr>
      </p:pic>
      <p:pic>
        <p:nvPicPr>
          <p:cNvPr id="12" name="Picture 11">
            <a:extLst>
              <a:ext uri="{FF2B5EF4-FFF2-40B4-BE49-F238E27FC236}">
                <a16:creationId xmlns:a16="http://schemas.microsoft.com/office/drawing/2014/main" id="{800DF791-929F-4618-BACE-A606B34C728A}"/>
              </a:ext>
            </a:extLst>
          </p:cNvPr>
          <p:cNvPicPr>
            <a:picLocks noChangeAspect="1"/>
          </p:cNvPicPr>
          <p:nvPr/>
        </p:nvPicPr>
        <p:blipFill>
          <a:blip r:embed="rId3"/>
          <a:stretch>
            <a:fillRect/>
          </a:stretch>
        </p:blipFill>
        <p:spPr>
          <a:xfrm>
            <a:off x="7353532" y="1647935"/>
            <a:ext cx="3334448" cy="1607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29B831F-375F-437E-9713-D6CCA3778569}"/>
              </a:ext>
            </a:extLst>
          </p:cNvPr>
          <p:cNvSpPr txBox="1"/>
          <p:nvPr/>
        </p:nvSpPr>
        <p:spPr>
          <a:xfrm>
            <a:off x="6509981" y="3603041"/>
            <a:ext cx="5021549" cy="1477328"/>
          </a:xfrm>
          <a:prstGeom prst="rect">
            <a:avLst/>
          </a:prstGeom>
          <a:noFill/>
        </p:spPr>
        <p:txBody>
          <a:bodyPr wrap="square" rtlCol="0">
            <a:spAutoFit/>
          </a:bodyPr>
          <a:lstStyle/>
          <a:p>
            <a:r>
              <a:rPr lang="en-US" dirty="0"/>
              <a:t>Example:</a:t>
            </a:r>
          </a:p>
          <a:p>
            <a:r>
              <a:rPr lang="en-US" dirty="0"/>
              <a:t>Data Science and STEM professionals living in the DC area with 3yrs exp. and 3yrs at the company can expect a salary range of $125,000 – $150,000 annually</a:t>
            </a:r>
          </a:p>
        </p:txBody>
      </p:sp>
    </p:spTree>
    <p:extLst>
      <p:ext uri="{BB962C8B-B14F-4D97-AF65-F5344CB8AC3E}">
        <p14:creationId xmlns:p14="http://schemas.microsoft.com/office/powerpoint/2010/main" val="101682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C280-203A-40A7-AB3A-550A813DF77B}"/>
              </a:ext>
            </a:extLst>
          </p:cNvPr>
          <p:cNvSpPr>
            <a:spLocks noGrp="1"/>
          </p:cNvSpPr>
          <p:nvPr>
            <p:ph type="title"/>
          </p:nvPr>
        </p:nvSpPr>
        <p:spPr/>
        <p:txBody>
          <a:bodyPr/>
          <a:lstStyle/>
          <a:p>
            <a:r>
              <a:rPr lang="en-US" dirty="0"/>
              <a:t>Top 5 Tech Salary Predictor</a:t>
            </a:r>
          </a:p>
        </p:txBody>
      </p:sp>
      <p:pic>
        <p:nvPicPr>
          <p:cNvPr id="6" name="Content Placeholder 5">
            <a:extLst>
              <a:ext uri="{FF2B5EF4-FFF2-40B4-BE49-F238E27FC236}">
                <a16:creationId xmlns:a16="http://schemas.microsoft.com/office/drawing/2014/main" id="{E29B2F83-4B33-45A3-9930-34FB41A02B3F}"/>
              </a:ext>
            </a:extLst>
          </p:cNvPr>
          <p:cNvPicPr>
            <a:picLocks noGrp="1" noChangeAspect="1"/>
          </p:cNvPicPr>
          <p:nvPr>
            <p:ph idx="1"/>
          </p:nvPr>
        </p:nvPicPr>
        <p:blipFill>
          <a:blip r:embed="rId2"/>
          <a:stretch>
            <a:fillRect/>
          </a:stretch>
        </p:blipFill>
        <p:spPr>
          <a:xfrm>
            <a:off x="942506" y="1910688"/>
            <a:ext cx="9598649" cy="3930554"/>
          </a:xfrm>
        </p:spPr>
      </p:pic>
    </p:spTree>
    <p:extLst>
      <p:ext uri="{BB962C8B-B14F-4D97-AF65-F5344CB8AC3E}">
        <p14:creationId xmlns:p14="http://schemas.microsoft.com/office/powerpoint/2010/main" val="1745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3"/>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4"/>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5"/>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3"/>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(XX%)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4"/>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3001" y="397365"/>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802752444"/>
              </p:ext>
            </p:extLst>
          </p:nvPr>
        </p:nvGraphicFramePr>
        <p:xfrm>
          <a:off x="1264241" y="1909422"/>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r>
              <a:rPr lang="en-US" dirty="0"/>
              <a:t>Classes 1 and 6 tend to be low pay, low experience, and outside the top 9 tech areas </a:t>
            </a:r>
          </a:p>
          <a:p>
            <a:r>
              <a:rPr lang="en-US" dirty="0"/>
              <a:t>Class 4 is medium pay, medium experience, and had many from the DC metro</a:t>
            </a:r>
          </a:p>
          <a:p>
            <a:r>
              <a:rPr lang="en-US" dirty="0"/>
              <a:t>Class 5 is medium pay and longer experience, mostly outside top 9 tech areas</a:t>
            </a:r>
          </a:p>
          <a:p>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DD3C-A9A6-4A21-A57C-FF4565C7CA5C}"/>
              </a:ext>
            </a:extLst>
          </p:cNvPr>
          <p:cNvSpPr>
            <a:spLocks noGrp="1"/>
          </p:cNvSpPr>
          <p:nvPr>
            <p:ph type="title"/>
          </p:nvPr>
        </p:nvSpPr>
        <p:spPr>
          <a:xfrm>
            <a:off x="1141413" y="618518"/>
            <a:ext cx="9905998" cy="588122"/>
          </a:xfrm>
        </p:spPr>
        <p:txBody>
          <a:bodyPr/>
          <a:lstStyle/>
          <a:p>
            <a:r>
              <a:rPr lang="en-US" dirty="0"/>
              <a:t>Neural Network (NN) model</a:t>
            </a:r>
          </a:p>
        </p:txBody>
      </p:sp>
      <p:sp>
        <p:nvSpPr>
          <p:cNvPr id="3" name="Content Placeholder 2">
            <a:extLst>
              <a:ext uri="{FF2B5EF4-FFF2-40B4-BE49-F238E27FC236}">
                <a16:creationId xmlns:a16="http://schemas.microsoft.com/office/drawing/2014/main" id="{1D9A9E5D-C748-43B6-B95C-1CA65DE1F3CE}"/>
              </a:ext>
            </a:extLst>
          </p:cNvPr>
          <p:cNvSpPr>
            <a:spLocks noGrp="1"/>
          </p:cNvSpPr>
          <p:nvPr>
            <p:ph idx="1"/>
          </p:nvPr>
        </p:nvSpPr>
        <p:spPr>
          <a:xfrm>
            <a:off x="1338519" y="1453458"/>
            <a:ext cx="6044920" cy="2202197"/>
          </a:xfrm>
        </p:spPr>
        <p:txBody>
          <a:bodyPr>
            <a:normAutofit/>
          </a:bodyPr>
          <a:lstStyle/>
          <a:p>
            <a:r>
              <a:rPr lang="en-US" dirty="0"/>
              <a:t>The NN model was the least successful model</a:t>
            </a:r>
          </a:p>
          <a:p>
            <a:r>
              <a:rPr lang="en-US" dirty="0"/>
              <a:t>The highest accuracy observed =1.4%, using the Keras tuner with many different configurations of parameters</a:t>
            </a:r>
          </a:p>
        </p:txBody>
      </p:sp>
      <p:pic>
        <p:nvPicPr>
          <p:cNvPr id="5" name="Picture 4" descr="Text&#10;&#10;Description automatically generated with medium confidence">
            <a:extLst>
              <a:ext uri="{FF2B5EF4-FFF2-40B4-BE49-F238E27FC236}">
                <a16:creationId xmlns:a16="http://schemas.microsoft.com/office/drawing/2014/main" id="{14D0D6BA-DA68-450C-A61F-47C3D0978BCD}"/>
              </a:ext>
            </a:extLst>
          </p:cNvPr>
          <p:cNvPicPr>
            <a:picLocks noChangeAspect="1"/>
          </p:cNvPicPr>
          <p:nvPr/>
        </p:nvPicPr>
        <p:blipFill>
          <a:blip r:embed="rId2"/>
          <a:stretch>
            <a:fillRect/>
          </a:stretch>
        </p:blipFill>
        <p:spPr>
          <a:xfrm>
            <a:off x="7874351" y="1323307"/>
            <a:ext cx="2880084" cy="1591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Table&#10;&#10;Description automatically generated">
            <a:extLst>
              <a:ext uri="{FF2B5EF4-FFF2-40B4-BE49-F238E27FC236}">
                <a16:creationId xmlns:a16="http://schemas.microsoft.com/office/drawing/2014/main" id="{40A8F6A5-D0BD-47D6-86B8-BEB2D0D1E8F2}"/>
              </a:ext>
            </a:extLst>
          </p:cNvPr>
          <p:cNvPicPr>
            <a:picLocks noChangeAspect="1"/>
          </p:cNvPicPr>
          <p:nvPr/>
        </p:nvPicPr>
        <p:blipFill>
          <a:blip r:embed="rId3"/>
          <a:stretch>
            <a:fillRect/>
          </a:stretch>
        </p:blipFill>
        <p:spPr>
          <a:xfrm>
            <a:off x="1636786" y="3404667"/>
            <a:ext cx="5101163" cy="3140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Text&#10;&#10;Description automatically generated with medium confidence">
            <a:extLst>
              <a:ext uri="{FF2B5EF4-FFF2-40B4-BE49-F238E27FC236}">
                <a16:creationId xmlns:a16="http://schemas.microsoft.com/office/drawing/2014/main" id="{C548E795-36CD-4545-B85B-0BD9AA36776F}"/>
              </a:ext>
            </a:extLst>
          </p:cNvPr>
          <p:cNvPicPr>
            <a:picLocks noChangeAspect="1"/>
          </p:cNvPicPr>
          <p:nvPr/>
        </p:nvPicPr>
        <p:blipFill>
          <a:blip r:embed="rId4"/>
          <a:stretch>
            <a:fillRect/>
          </a:stretch>
        </p:blipFill>
        <p:spPr>
          <a:xfrm>
            <a:off x="7237265" y="3213855"/>
            <a:ext cx="4154256" cy="23208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101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4" y="3057219"/>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336752" y="4914904"/>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861F2B-4536-40E6-AEF4-FCCB73F450CA}"/>
              </a:ext>
            </a:extLst>
          </p:cNvPr>
          <p:cNvSpPr>
            <a:spLocks noGrp="1"/>
          </p:cNvSpPr>
          <p:nvPr>
            <p:ph type="title"/>
          </p:nvPr>
        </p:nvSpPr>
        <p:spPr/>
        <p:txBody>
          <a:bodyPr/>
          <a:lstStyle/>
          <a:p>
            <a:r>
              <a:rPr lang="en-US" dirty="0"/>
              <a:t>DATA EXPLORATION</a:t>
            </a:r>
          </a:p>
        </p:txBody>
      </p:sp>
    </p:spTree>
    <p:extLst>
      <p:ext uri="{BB962C8B-B14F-4D97-AF65-F5344CB8AC3E}">
        <p14:creationId xmlns:p14="http://schemas.microsoft.com/office/powerpoint/2010/main" val="222950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DEMOGRAPHICS oF RESPONDENTS</a:t>
            </a:r>
          </a:p>
        </p:txBody>
      </p:sp>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2"/>
          <a:stretch>
            <a:fillRect/>
          </a:stretch>
        </p:blipFill>
        <p:spPr>
          <a:xfrm>
            <a:off x="1375013" y="1418534"/>
            <a:ext cx="6204796" cy="3123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2280C48-D4A4-49AB-A8A1-E64F6E72E07B}"/>
              </a:ext>
            </a:extLst>
          </p:cNvPr>
          <p:cNvPicPr>
            <a:picLocks noChangeAspect="1"/>
          </p:cNvPicPr>
          <p:nvPr/>
        </p:nvPicPr>
        <p:blipFill>
          <a:blip r:embed="rId3"/>
          <a:stretch>
            <a:fillRect/>
          </a:stretch>
        </p:blipFill>
        <p:spPr>
          <a:xfrm>
            <a:off x="7470627" y="4384337"/>
            <a:ext cx="3238067" cy="2110257"/>
          </a:xfrm>
          <a:prstGeom prst="rect">
            <a:avLst/>
          </a:prstGeom>
        </p:spPr>
      </p:pic>
    </p:spTree>
    <p:extLst>
      <p:ext uri="{BB962C8B-B14F-4D97-AF65-F5344CB8AC3E}">
        <p14:creationId xmlns:p14="http://schemas.microsoft.com/office/powerpoint/2010/main" val="2153999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9425</TotalTime>
  <Words>2898</Words>
  <Application>Microsoft Office PowerPoint</Application>
  <PresentationFormat>Widescreen</PresentationFormat>
  <Paragraphs>346</Paragraphs>
  <Slides>53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Courier New</vt:lpstr>
      <vt:lpstr>Tw Cen MT</vt:lpstr>
      <vt:lpstr>Circuit</vt:lpstr>
      <vt:lpstr>Capstone project – Segment 2</vt:lpstr>
      <vt:lpstr>Agenda</vt:lpstr>
      <vt:lpstr>Data SElection</vt:lpstr>
      <vt:lpstr>Our project</vt:lpstr>
      <vt:lpstr>Why choose this dataset?</vt:lpstr>
      <vt:lpstr>Description of dataset</vt:lpstr>
      <vt:lpstr>DATA EXPLORATION</vt:lpstr>
      <vt:lpstr>Data Exploration </vt:lpstr>
      <vt:lpstr>DEMOGRAPHICS oF RESPONDENTS</vt:lpstr>
      <vt:lpstr>TOP 5 EMPLOYERS And TITLES</vt:lpstr>
      <vt:lpstr>AnnuAL SALARY BY YEARS OF EXPERIENCE</vt:lpstr>
      <vt:lpstr>OBJECTIVES OF OUR PROJECT</vt:lpstr>
      <vt:lpstr>PROJECT ARCHITECTURE</vt:lpstr>
      <vt:lpstr>KEY ASSUMPTIONS</vt:lpstr>
      <vt:lpstr>DATA PRE-PRocessing</vt:lpstr>
      <vt:lpstr>DATA CLEANING STEPS </vt:lpstr>
      <vt:lpstr>SPLIT the LOCATION COLUMN</vt:lpstr>
      <vt:lpstr>CLEANING Noisy &amp; UNWANTED DATA</vt:lpstr>
      <vt:lpstr>ANALYZE OUTPUT DATA FOR OUTLIERS</vt:lpstr>
      <vt:lpstr>PERFORM ADDITIONAL Data Cleaning </vt:lpstr>
      <vt:lpstr>MACHINE LEARNING MODEL</vt:lpstr>
      <vt:lpstr>Initial Proposed machine learning model</vt:lpstr>
      <vt:lpstr>Linear RegRession – Years of Experience</vt:lpstr>
      <vt:lpstr>LINEAR REGRESSION – YEARS AT COMPANY</vt:lpstr>
      <vt:lpstr>Other Regression FEATURES EXPLORED</vt:lpstr>
      <vt:lpstr>SUPERVISED LEARNING – ENSEMBLE LEARNING</vt:lpstr>
      <vt:lpstr>RANDOM FOREST MODEL (RFM)</vt:lpstr>
      <vt:lpstr>create the RANDOM FOREST MODEL – ALL FEATURES</vt:lpstr>
      <vt:lpstr>FEATURE ENGINEERING – Salary level</vt:lpstr>
      <vt:lpstr>OUTCOMES &amp; IMPORTANCES – RFM ALL FEATURES</vt:lpstr>
      <vt:lpstr>FINAL MODEL SELECTION</vt:lpstr>
      <vt:lpstr>FEATURE ENGINEERING - REGION</vt:lpstr>
      <vt:lpstr>FEATURE ENGINEERING – BinNING REGION</vt:lpstr>
      <vt:lpstr>US RegioNS</vt:lpstr>
      <vt:lpstr>FINAL DATA PREpARATION</vt:lpstr>
      <vt:lpstr>RANDOM FOREST MODEL – 3 FEATURES</vt:lpstr>
      <vt:lpstr>OUTCOMES &amp; IMPORTANCES – RFM 3 FEATURES</vt:lpstr>
      <vt:lpstr>MACHINE LEARNING MODEL SELECTION</vt:lpstr>
      <vt:lpstr>Connecting to the salary PREDICTION TOOL</vt:lpstr>
      <vt:lpstr>Connecting to the DaSHBOARD</vt:lpstr>
      <vt:lpstr>DEMONSTRATION</vt:lpstr>
      <vt:lpstr>STEM SALARY RANGE PREDICTOR</vt:lpstr>
      <vt:lpstr>     PreDICTION TOOL</vt:lpstr>
      <vt:lpstr>Top 5 Tech Salary Predictor</vt:lpstr>
      <vt:lpstr>CONCLUSIONS</vt:lpstr>
      <vt:lpstr>DATA SUMMARY</vt:lpstr>
      <vt:lpstr>DATA SUMMARY</vt:lpstr>
      <vt:lpstr>PREDICTING DATA SCIENCE &amp; STEM SALARIES </vt:lpstr>
      <vt:lpstr>Discussion</vt:lpstr>
      <vt:lpstr>UNSUPERVISED LEARNING </vt:lpstr>
      <vt:lpstr>Neural Network (NN) model</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35</cp:revision>
  <cp:lastPrinted>2022-05-01T20:15:29Z</cp:lastPrinted>
  <dcterms:created xsi:type="dcterms:W3CDTF">2022-04-08T12:59:26Z</dcterms:created>
  <dcterms:modified xsi:type="dcterms:W3CDTF">2022-05-01T22:25:37Z</dcterms:modified>
</cp:coreProperties>
</file>